
<file path=[Content_Types].xml><?xml version="1.0" encoding="utf-8"?>
<Types xmlns="http://schemas.openxmlformats.org/package/2006/content-types">
  <Default Extension="emf" ContentType="image/x-emf"/>
  <Default Extension="fntdata" ContentType="application/x-fontdata"/>
  <Default Extension="jfif"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77" r:id="rId6"/>
    <p:sldId id="260" r:id="rId7"/>
    <p:sldId id="261" r:id="rId8"/>
    <p:sldId id="262" r:id="rId9"/>
    <p:sldId id="278" r:id="rId10"/>
    <p:sldId id="279" r:id="rId11"/>
    <p:sldId id="280" r:id="rId12"/>
    <p:sldId id="269" r:id="rId13"/>
    <p:sldId id="281" r:id="rId14"/>
    <p:sldId id="275" r:id="rId15"/>
    <p:sldId id="282" r:id="rId16"/>
  </p:sldIdLst>
  <p:sldSz cx="9144000" cy="5143500" type="screen16x9"/>
  <p:notesSz cx="6858000" cy="9144000"/>
  <p:embeddedFontLst>
    <p:embeddedFont>
      <p:font typeface="Economica" panose="020B0604020202020204" charset="0"/>
      <p:regular r:id="rId18"/>
      <p:bold r:id="rId19"/>
      <p:italic r:id="rId20"/>
      <p:boldItalic r:id="rId21"/>
    </p:embeddedFont>
    <p:embeddedFont>
      <p:font typeface="Komet Black" panose="020B0604020202020204" charset="0"/>
      <p:bold r:id="rId22"/>
      <p:italic r:id="rId23"/>
      <p:boldItalic r:id="rId24"/>
    </p:embeddedFont>
    <p:embeddedFont>
      <p:font typeface="Ope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3"/>
    <p:restoredTop sz="91667"/>
  </p:normalViewPr>
  <p:slideViewPr>
    <p:cSldViewPr snapToGrid="0">
      <p:cViewPr varScale="1">
        <p:scale>
          <a:sx n="87" d="100"/>
          <a:sy n="87" d="100"/>
        </p:scale>
        <p:origin x="116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97f7c635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97f7c635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c97f7c635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c97f7c635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c97f7c635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c97f7c635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c97f7c635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c97f7c635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c97f7c635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c97f7c635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c97f7c635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c97f7c635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c97f7c635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c97f7c635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df4d41682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df4d41682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c97f7c635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c97f7c635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jf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1.xml"/><Relationship Id="rId6" Type="http://schemas.microsoft.com/office/2007/relationships/hdphoto" Target="../media/hdphoto8.wdp"/><Relationship Id="rId5" Type="http://schemas.openxmlformats.org/officeDocument/2006/relationships/image" Target="../media/image19.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15.png"/><Relationship Id="rId12"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8.png"/><Relationship Id="rId10" Type="http://schemas.microsoft.com/office/2007/relationships/hdphoto" Target="../media/hdphoto5.wdp"/><Relationship Id="rId4" Type="http://schemas.openxmlformats.org/officeDocument/2006/relationships/image" Target="../media/image14.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D4E25C5-2FC9-824C-8D90-3E936EB260AF}"/>
              </a:ext>
            </a:extLst>
          </p:cNvPr>
          <p:cNvPicPr>
            <a:picLocks noChangeAspect="1"/>
          </p:cNvPicPr>
          <p:nvPr/>
        </p:nvPicPr>
        <p:blipFill>
          <a:blip r:embed="rId3"/>
          <a:stretch>
            <a:fillRect/>
          </a:stretch>
        </p:blipFill>
        <p:spPr>
          <a:xfrm>
            <a:off x="-141033" y="-13062"/>
            <a:ext cx="9426066" cy="5302162"/>
          </a:xfrm>
          <a:prstGeom prst="rect">
            <a:avLst/>
          </a:prstGeom>
        </p:spPr>
      </p:pic>
      <p:sp>
        <p:nvSpPr>
          <p:cNvPr id="63" name="Google Shape;63;p13"/>
          <p:cNvSpPr txBox="1"/>
          <p:nvPr/>
        </p:nvSpPr>
        <p:spPr>
          <a:xfrm>
            <a:off x="2518462" y="369794"/>
            <a:ext cx="4804710" cy="48768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4000" b="1" dirty="0">
                <a:solidFill>
                  <a:srgbClr val="002060"/>
                </a:solidFill>
                <a:latin typeface="Komet Black" panose="020B0A02030308090B04" pitchFamily="34" charset="77"/>
                <a:ea typeface="Calibri"/>
                <a:cs typeface="Calibri"/>
                <a:sym typeface="Calibri"/>
              </a:rPr>
              <a:t>QA Evaluation Form</a:t>
            </a:r>
            <a:endParaRPr sz="4000" b="1" dirty="0">
              <a:solidFill>
                <a:srgbClr val="002060"/>
              </a:solidFill>
              <a:latin typeface="Komet Black" panose="020B0A02030308090B04" pitchFamily="34" charset="77"/>
              <a:ea typeface="Calibri"/>
              <a:cs typeface="Calibri"/>
              <a:sym typeface="Calibri"/>
            </a:endParaRPr>
          </a:p>
        </p:txBody>
      </p:sp>
      <p:pic>
        <p:nvPicPr>
          <p:cNvPr id="3" name="Picture 2" descr="A close up of a logo&#10;&#10;Description automatically generated">
            <a:extLst>
              <a:ext uri="{FF2B5EF4-FFF2-40B4-BE49-F238E27FC236}">
                <a16:creationId xmlns:a16="http://schemas.microsoft.com/office/drawing/2014/main" id="{8B7D7C93-205D-4962-AAC1-6950DCF1D6C6}"/>
              </a:ext>
            </a:extLst>
          </p:cNvPr>
          <p:cNvPicPr>
            <a:picLocks noChangeAspect="1"/>
          </p:cNvPicPr>
          <p:nvPr/>
        </p:nvPicPr>
        <p:blipFill>
          <a:blip r:embed="rId4"/>
          <a:stretch>
            <a:fillRect/>
          </a:stretch>
        </p:blipFill>
        <p:spPr>
          <a:xfrm>
            <a:off x="3540482" y="2240052"/>
            <a:ext cx="3782690" cy="2101494"/>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590EE2C9-76C0-4B20-AE90-E20C5539C0F0}"/>
              </a:ext>
            </a:extLst>
          </p:cNvPr>
          <p:cNvPicPr>
            <a:picLocks noChangeAspect="1"/>
          </p:cNvPicPr>
          <p:nvPr/>
        </p:nvPicPr>
        <p:blipFill>
          <a:blip r:embed="rId5"/>
          <a:stretch>
            <a:fillRect/>
          </a:stretch>
        </p:blipFill>
        <p:spPr>
          <a:xfrm>
            <a:off x="8454407" y="4137920"/>
            <a:ext cx="689593" cy="7741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90FACEF-18D8-9149-9CC1-8E1D020AF2BE}"/>
              </a:ext>
            </a:extLst>
          </p:cNvPr>
          <p:cNvPicPr>
            <a:picLocks noChangeAspect="1"/>
          </p:cNvPicPr>
          <p:nvPr/>
        </p:nvPicPr>
        <p:blipFill>
          <a:blip r:embed="rId2"/>
          <a:stretch>
            <a:fillRect/>
          </a:stretch>
        </p:blipFill>
        <p:spPr>
          <a:xfrm>
            <a:off x="-141033" y="-13062"/>
            <a:ext cx="9426066" cy="5302162"/>
          </a:xfrm>
          <a:prstGeom prst="rect">
            <a:avLst/>
          </a:prstGeom>
        </p:spPr>
      </p:pic>
      <p:pic>
        <p:nvPicPr>
          <p:cNvPr id="3" name="Picture 2" descr="A blue and white sign&#10;&#10;Description automatically generated">
            <a:extLst>
              <a:ext uri="{FF2B5EF4-FFF2-40B4-BE49-F238E27FC236}">
                <a16:creationId xmlns:a16="http://schemas.microsoft.com/office/drawing/2014/main" id="{3F8A02E2-3B6D-465D-B53C-667864889ED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999513" y="1666278"/>
            <a:ext cx="3862893" cy="1979406"/>
          </a:xfrm>
          <a:prstGeom prst="rect">
            <a:avLst/>
          </a:prstGeom>
        </p:spPr>
      </p:pic>
      <p:pic>
        <p:nvPicPr>
          <p:cNvPr id="5" name="Picture 4" descr="A close up of a sign&#10;&#10;Description automatically generated">
            <a:extLst>
              <a:ext uri="{FF2B5EF4-FFF2-40B4-BE49-F238E27FC236}">
                <a16:creationId xmlns:a16="http://schemas.microsoft.com/office/drawing/2014/main" id="{A634C4AD-C252-4DB4-A3C4-0C4142C1BF0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448779" y="3670963"/>
            <a:ext cx="4296375" cy="1219370"/>
          </a:xfrm>
          <a:prstGeom prst="rect">
            <a:avLst/>
          </a:prstGeom>
        </p:spPr>
      </p:pic>
      <p:sp>
        <p:nvSpPr>
          <p:cNvPr id="8" name="Google Shape;63;p13">
            <a:extLst>
              <a:ext uri="{FF2B5EF4-FFF2-40B4-BE49-F238E27FC236}">
                <a16:creationId xmlns:a16="http://schemas.microsoft.com/office/drawing/2014/main" id="{D7F5E0D9-2FE9-9645-926B-270866FA7DEC}"/>
              </a:ext>
            </a:extLst>
          </p:cNvPr>
          <p:cNvSpPr txBox="1"/>
          <p:nvPr/>
        </p:nvSpPr>
        <p:spPr>
          <a:xfrm>
            <a:off x="2041554" y="70360"/>
            <a:ext cx="5983103" cy="5365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400" b="1" dirty="0">
                <a:solidFill>
                  <a:srgbClr val="002060"/>
                </a:solidFill>
                <a:latin typeface="Komet Black" panose="020B0A02030308090B04" pitchFamily="34" charset="77"/>
                <a:ea typeface="Calibri"/>
                <a:cs typeface="Calibri"/>
                <a:sym typeface="Calibri"/>
              </a:rPr>
              <a:t>Altice Procedures</a:t>
            </a:r>
            <a:endParaRPr sz="2400" b="1" dirty="0">
              <a:solidFill>
                <a:srgbClr val="002060"/>
              </a:solidFill>
              <a:latin typeface="Komet Black" panose="020B0A02030308090B04" pitchFamily="34" charset="77"/>
              <a:ea typeface="Calibri"/>
              <a:cs typeface="Calibri"/>
              <a:sym typeface="Calibri"/>
            </a:endParaRPr>
          </a:p>
        </p:txBody>
      </p:sp>
      <p:sp>
        <p:nvSpPr>
          <p:cNvPr id="9" name="TextBox 8">
            <a:extLst>
              <a:ext uri="{FF2B5EF4-FFF2-40B4-BE49-F238E27FC236}">
                <a16:creationId xmlns:a16="http://schemas.microsoft.com/office/drawing/2014/main" id="{A9ACB0E1-10F6-E248-BE9B-4F13E52E00E0}"/>
              </a:ext>
            </a:extLst>
          </p:cNvPr>
          <p:cNvSpPr txBox="1"/>
          <p:nvPr/>
        </p:nvSpPr>
        <p:spPr>
          <a:xfrm>
            <a:off x="1999513" y="538803"/>
            <a:ext cx="6745641" cy="523220"/>
          </a:xfrm>
          <a:prstGeom prst="rect">
            <a:avLst/>
          </a:prstGeom>
          <a:noFill/>
        </p:spPr>
        <p:txBody>
          <a:bodyPr wrap="square" rtlCol="0">
            <a:spAutoFit/>
          </a:bodyPr>
          <a:lstStyle/>
          <a:p>
            <a:r>
              <a:rPr lang="en-US" b="1" dirty="0"/>
              <a:t>12) Inform about TC policies, appointment discipline, and recommendations of service protection.</a:t>
            </a:r>
          </a:p>
        </p:txBody>
      </p:sp>
      <p:sp>
        <p:nvSpPr>
          <p:cNvPr id="10" name="TextBox 9">
            <a:extLst>
              <a:ext uri="{FF2B5EF4-FFF2-40B4-BE49-F238E27FC236}">
                <a16:creationId xmlns:a16="http://schemas.microsoft.com/office/drawing/2014/main" id="{CD352EFD-BE0A-1D47-B8C1-121FB0A0C82D}"/>
              </a:ext>
            </a:extLst>
          </p:cNvPr>
          <p:cNvSpPr txBox="1"/>
          <p:nvPr/>
        </p:nvSpPr>
        <p:spPr>
          <a:xfrm>
            <a:off x="2181753" y="1062023"/>
            <a:ext cx="6437297" cy="461665"/>
          </a:xfrm>
          <a:prstGeom prst="rect">
            <a:avLst/>
          </a:prstGeom>
          <a:noFill/>
        </p:spPr>
        <p:txBody>
          <a:bodyPr wrap="square" rtlCol="0">
            <a:spAutoFit/>
          </a:bodyPr>
          <a:lstStyle/>
          <a:p>
            <a:r>
              <a:rPr lang="en-US" sz="1200" dirty="0"/>
              <a:t>Properly complete and throughout information and expectations in regard to the policies, procedures and recommendations, avoiding further misunderstanding with the customer.</a:t>
            </a:r>
            <a:endParaRPr lang="en-US" sz="1200" i="1" dirty="0"/>
          </a:p>
        </p:txBody>
      </p:sp>
    </p:spTree>
    <p:extLst>
      <p:ext uri="{BB962C8B-B14F-4D97-AF65-F5344CB8AC3E}">
        <p14:creationId xmlns:p14="http://schemas.microsoft.com/office/powerpoint/2010/main" val="207375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B23828CF-02EF-DA41-88E5-A5DACACD6740}"/>
              </a:ext>
            </a:extLst>
          </p:cNvPr>
          <p:cNvPicPr>
            <a:picLocks noChangeAspect="1"/>
          </p:cNvPicPr>
          <p:nvPr/>
        </p:nvPicPr>
        <p:blipFill>
          <a:blip r:embed="rId2"/>
          <a:stretch>
            <a:fillRect/>
          </a:stretch>
        </p:blipFill>
        <p:spPr>
          <a:xfrm>
            <a:off x="-141033" y="-13062"/>
            <a:ext cx="9426066" cy="530216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760C7EC3-5964-4E52-B3A7-6E6BCD2789B2}"/>
              </a:ext>
            </a:extLst>
          </p:cNvPr>
          <p:cNvPicPr>
            <a:picLocks noChangeAspect="1"/>
          </p:cNvPicPr>
          <p:nvPr/>
        </p:nvPicPr>
        <p:blipFill>
          <a:blip r:embed="rId3"/>
          <a:stretch>
            <a:fillRect/>
          </a:stretch>
        </p:blipFill>
        <p:spPr>
          <a:xfrm>
            <a:off x="2939198" y="1599623"/>
            <a:ext cx="4352311" cy="2417217"/>
          </a:xfrm>
          <a:prstGeom prst="rect">
            <a:avLst/>
          </a:prstGeom>
        </p:spPr>
      </p:pic>
      <p:sp>
        <p:nvSpPr>
          <p:cNvPr id="6" name="TextBox 5">
            <a:extLst>
              <a:ext uri="{FF2B5EF4-FFF2-40B4-BE49-F238E27FC236}">
                <a16:creationId xmlns:a16="http://schemas.microsoft.com/office/drawing/2014/main" id="{BB8B7114-0123-5A43-9F4F-5C6E032EEB39}"/>
              </a:ext>
            </a:extLst>
          </p:cNvPr>
          <p:cNvSpPr txBox="1"/>
          <p:nvPr/>
        </p:nvSpPr>
        <p:spPr>
          <a:xfrm>
            <a:off x="1999513" y="433700"/>
            <a:ext cx="6745641" cy="507831"/>
          </a:xfrm>
          <a:prstGeom prst="rect">
            <a:avLst/>
          </a:prstGeom>
          <a:noFill/>
        </p:spPr>
        <p:txBody>
          <a:bodyPr wrap="square" rtlCol="0">
            <a:spAutoFit/>
          </a:bodyPr>
          <a:lstStyle/>
          <a:p>
            <a:r>
              <a:rPr lang="en-US" b="1" dirty="0"/>
              <a:t>13) </a:t>
            </a:r>
            <a:r>
              <a:rPr lang="en-US" sz="1300" b="1" dirty="0">
                <a:solidFill>
                  <a:schemeClr val="tx1"/>
                </a:solidFill>
              </a:rPr>
              <a:t>Leave thorough notations that document resolution and expectations set with the customer</a:t>
            </a:r>
            <a:r>
              <a:rPr lang="en-US" sz="1300" b="1" dirty="0"/>
              <a:t>.</a:t>
            </a:r>
          </a:p>
        </p:txBody>
      </p:sp>
      <p:sp>
        <p:nvSpPr>
          <p:cNvPr id="7" name="TextBox 6">
            <a:extLst>
              <a:ext uri="{FF2B5EF4-FFF2-40B4-BE49-F238E27FC236}">
                <a16:creationId xmlns:a16="http://schemas.microsoft.com/office/drawing/2014/main" id="{8AC902B1-4D26-D748-B14E-290721216F0C}"/>
              </a:ext>
            </a:extLst>
          </p:cNvPr>
          <p:cNvSpPr txBox="1"/>
          <p:nvPr/>
        </p:nvSpPr>
        <p:spPr>
          <a:xfrm>
            <a:off x="2099442" y="956920"/>
            <a:ext cx="6437297" cy="646331"/>
          </a:xfrm>
          <a:prstGeom prst="rect">
            <a:avLst/>
          </a:prstGeom>
          <a:noFill/>
        </p:spPr>
        <p:txBody>
          <a:bodyPr wrap="square" rtlCol="0">
            <a:spAutoFit/>
          </a:bodyPr>
          <a:lstStyle/>
          <a:p>
            <a:r>
              <a:rPr lang="en-US" sz="1200" dirty="0">
                <a:solidFill>
                  <a:schemeClr val="tx1"/>
                </a:solidFill>
              </a:rPr>
              <a:t>Thoroughly capture notes for the entire interaction and ensure all notes are easily understood, specifying the reason and resolution of the interaction. You should leave notes on Remedy and IDA</a:t>
            </a:r>
            <a:r>
              <a:rPr lang="en-US" sz="1200" dirty="0"/>
              <a:t>.</a:t>
            </a:r>
            <a:endParaRPr lang="en-US" sz="1200" i="1" dirty="0"/>
          </a:p>
        </p:txBody>
      </p:sp>
      <p:sp>
        <p:nvSpPr>
          <p:cNvPr id="9" name="TextBox 8">
            <a:extLst>
              <a:ext uri="{FF2B5EF4-FFF2-40B4-BE49-F238E27FC236}">
                <a16:creationId xmlns:a16="http://schemas.microsoft.com/office/drawing/2014/main" id="{2F58F045-A8E0-8E42-BFF9-7290DFB5FC3B}"/>
              </a:ext>
            </a:extLst>
          </p:cNvPr>
          <p:cNvSpPr txBox="1"/>
          <p:nvPr/>
        </p:nvSpPr>
        <p:spPr>
          <a:xfrm>
            <a:off x="1945271" y="4016840"/>
            <a:ext cx="6745641" cy="307777"/>
          </a:xfrm>
          <a:prstGeom prst="rect">
            <a:avLst/>
          </a:prstGeom>
          <a:noFill/>
        </p:spPr>
        <p:txBody>
          <a:bodyPr wrap="square" rtlCol="0">
            <a:spAutoFit/>
          </a:bodyPr>
          <a:lstStyle/>
          <a:p>
            <a:r>
              <a:rPr lang="en-US" b="1" dirty="0"/>
              <a:t>14) </a:t>
            </a:r>
            <a:r>
              <a:rPr lang="en-US" sz="1300" b="1" dirty="0">
                <a:solidFill>
                  <a:schemeClr val="tx1"/>
                </a:solidFill>
              </a:rPr>
              <a:t>Follow all applicable procedures with the customer</a:t>
            </a:r>
            <a:r>
              <a:rPr lang="en-US" sz="1300" b="1" dirty="0"/>
              <a:t>.</a:t>
            </a:r>
          </a:p>
        </p:txBody>
      </p:sp>
      <p:sp>
        <p:nvSpPr>
          <p:cNvPr id="11" name="TextBox 10">
            <a:extLst>
              <a:ext uri="{FF2B5EF4-FFF2-40B4-BE49-F238E27FC236}">
                <a16:creationId xmlns:a16="http://schemas.microsoft.com/office/drawing/2014/main" id="{E25BAC20-79C5-E148-883B-53536E7D5843}"/>
              </a:ext>
            </a:extLst>
          </p:cNvPr>
          <p:cNvSpPr txBox="1"/>
          <p:nvPr/>
        </p:nvSpPr>
        <p:spPr>
          <a:xfrm>
            <a:off x="2099442" y="4315630"/>
            <a:ext cx="6437297" cy="461665"/>
          </a:xfrm>
          <a:prstGeom prst="rect">
            <a:avLst/>
          </a:prstGeom>
          <a:noFill/>
        </p:spPr>
        <p:txBody>
          <a:bodyPr wrap="square" rtlCol="0">
            <a:spAutoFit/>
          </a:bodyPr>
          <a:lstStyle/>
          <a:p>
            <a:r>
              <a:rPr lang="en-US" sz="1200" dirty="0">
                <a:solidFill>
                  <a:schemeClr val="tx1"/>
                </a:solidFill>
              </a:rPr>
              <a:t>Ensure all proper steps are strictly followed, including all troubleshooting steps and guidelines.</a:t>
            </a:r>
            <a:endParaRPr lang="en-US" sz="1200" i="1" dirty="0"/>
          </a:p>
        </p:txBody>
      </p:sp>
      <p:pic>
        <p:nvPicPr>
          <p:cNvPr id="12" name="Google Shape;136;p19">
            <a:extLst>
              <a:ext uri="{FF2B5EF4-FFF2-40B4-BE49-F238E27FC236}">
                <a16:creationId xmlns:a16="http://schemas.microsoft.com/office/drawing/2014/main" id="{64115B74-8BA3-594E-8669-F9148B9FB9C5}"/>
              </a:ext>
            </a:extLst>
          </p:cNvPr>
          <p:cNvPicPr preferRelativeResize="0"/>
          <p:nvPr/>
        </p:nvPicPr>
        <p:blipFill rotWithShape="1">
          <a:blip r:embed="rId4">
            <a:alphaModFix/>
          </a:blip>
          <a:srcRect l="21576" t="8669" r="17725" b="10309"/>
          <a:stretch/>
        </p:blipFill>
        <p:spPr>
          <a:xfrm>
            <a:off x="7420065" y="2340348"/>
            <a:ext cx="711200" cy="712009"/>
          </a:xfrm>
          <a:prstGeom prst="rect">
            <a:avLst/>
          </a:prstGeom>
          <a:noFill/>
          <a:ln>
            <a:noFill/>
          </a:ln>
        </p:spPr>
      </p:pic>
    </p:spTree>
    <p:extLst>
      <p:ext uri="{BB962C8B-B14F-4D97-AF65-F5344CB8AC3E}">
        <p14:creationId xmlns:p14="http://schemas.microsoft.com/office/powerpoint/2010/main" val="393031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1B64F5C-AF4E-9E4E-B5CC-AF979C0AB401}"/>
              </a:ext>
            </a:extLst>
          </p:cNvPr>
          <p:cNvPicPr>
            <a:picLocks noChangeAspect="1"/>
          </p:cNvPicPr>
          <p:nvPr/>
        </p:nvPicPr>
        <p:blipFill>
          <a:blip r:embed="rId3"/>
          <a:stretch>
            <a:fillRect/>
          </a:stretch>
        </p:blipFill>
        <p:spPr>
          <a:xfrm>
            <a:off x="-141033" y="-13062"/>
            <a:ext cx="9426066" cy="5302162"/>
          </a:xfrm>
          <a:prstGeom prst="rect">
            <a:avLst/>
          </a:prstGeom>
        </p:spPr>
      </p:pic>
      <p:pic>
        <p:nvPicPr>
          <p:cNvPr id="6" name="Google Shape;136;p19">
            <a:extLst>
              <a:ext uri="{FF2B5EF4-FFF2-40B4-BE49-F238E27FC236}">
                <a16:creationId xmlns:a16="http://schemas.microsoft.com/office/drawing/2014/main" id="{89DE913D-E2E2-E041-A1E4-961B1A864018}"/>
              </a:ext>
            </a:extLst>
          </p:cNvPr>
          <p:cNvPicPr preferRelativeResize="0"/>
          <p:nvPr/>
        </p:nvPicPr>
        <p:blipFill rotWithShape="1">
          <a:blip r:embed="rId4">
            <a:alphaModFix/>
          </a:blip>
          <a:srcRect l="21576" t="8669" r="17725" b="10309"/>
          <a:stretch/>
        </p:blipFill>
        <p:spPr>
          <a:xfrm>
            <a:off x="7749299" y="1291358"/>
            <a:ext cx="711200" cy="712009"/>
          </a:xfrm>
          <a:prstGeom prst="rect">
            <a:avLst/>
          </a:prstGeom>
          <a:noFill/>
          <a:ln>
            <a:noFill/>
          </a:ln>
        </p:spPr>
      </p:pic>
      <p:pic>
        <p:nvPicPr>
          <p:cNvPr id="7" name="Google Shape;136;p19">
            <a:extLst>
              <a:ext uri="{FF2B5EF4-FFF2-40B4-BE49-F238E27FC236}">
                <a16:creationId xmlns:a16="http://schemas.microsoft.com/office/drawing/2014/main" id="{BF09D629-472F-2742-98C1-BCCFD6AEACE2}"/>
              </a:ext>
            </a:extLst>
          </p:cNvPr>
          <p:cNvPicPr preferRelativeResize="0"/>
          <p:nvPr/>
        </p:nvPicPr>
        <p:blipFill rotWithShape="1">
          <a:blip r:embed="rId4">
            <a:alphaModFix/>
          </a:blip>
          <a:srcRect l="21576" t="8669" r="17725" b="10309"/>
          <a:stretch/>
        </p:blipFill>
        <p:spPr>
          <a:xfrm>
            <a:off x="7749299" y="3353323"/>
            <a:ext cx="711200" cy="712009"/>
          </a:xfrm>
          <a:prstGeom prst="rect">
            <a:avLst/>
          </a:prstGeom>
          <a:noFill/>
          <a:ln>
            <a:noFill/>
          </a:ln>
        </p:spPr>
      </p:pic>
      <p:sp>
        <p:nvSpPr>
          <p:cNvPr id="8" name="TextBox 7">
            <a:extLst>
              <a:ext uri="{FF2B5EF4-FFF2-40B4-BE49-F238E27FC236}">
                <a16:creationId xmlns:a16="http://schemas.microsoft.com/office/drawing/2014/main" id="{74B419FF-95CC-274B-81AF-E3FCDF3DD090}"/>
              </a:ext>
            </a:extLst>
          </p:cNvPr>
          <p:cNvSpPr txBox="1"/>
          <p:nvPr/>
        </p:nvSpPr>
        <p:spPr>
          <a:xfrm>
            <a:off x="1999513" y="529782"/>
            <a:ext cx="6745641" cy="492443"/>
          </a:xfrm>
          <a:prstGeom prst="rect">
            <a:avLst/>
          </a:prstGeom>
          <a:noFill/>
        </p:spPr>
        <p:txBody>
          <a:bodyPr wrap="square" rtlCol="0">
            <a:spAutoFit/>
          </a:bodyPr>
          <a:lstStyle/>
          <a:p>
            <a:r>
              <a:rPr lang="en-US" sz="1300" b="1" dirty="0"/>
              <a:t>15) </a:t>
            </a:r>
            <a:r>
              <a:rPr lang="en-US" sz="1300" b="1" dirty="0">
                <a:solidFill>
                  <a:schemeClr val="dk1"/>
                </a:solidFill>
              </a:rPr>
              <a:t>Educate the customer on all self-service options including mobile apps, IVR options, or web portals</a:t>
            </a:r>
            <a:r>
              <a:rPr lang="en-US" sz="1300" b="1" dirty="0"/>
              <a:t>.</a:t>
            </a:r>
          </a:p>
        </p:txBody>
      </p:sp>
      <p:sp>
        <p:nvSpPr>
          <p:cNvPr id="9" name="TextBox 8">
            <a:extLst>
              <a:ext uri="{FF2B5EF4-FFF2-40B4-BE49-F238E27FC236}">
                <a16:creationId xmlns:a16="http://schemas.microsoft.com/office/drawing/2014/main" id="{31CE2012-1736-2742-A568-614304F0240F}"/>
              </a:ext>
            </a:extLst>
          </p:cNvPr>
          <p:cNvSpPr txBox="1"/>
          <p:nvPr/>
        </p:nvSpPr>
        <p:spPr>
          <a:xfrm>
            <a:off x="1999513" y="1053002"/>
            <a:ext cx="6005457" cy="1040046"/>
          </a:xfrm>
          <a:prstGeom prst="rect">
            <a:avLst/>
          </a:prstGeom>
          <a:noFill/>
        </p:spPr>
        <p:txBody>
          <a:bodyPr wrap="square" rtlCol="0">
            <a:spAutoFit/>
          </a:bodyPr>
          <a:lstStyle/>
          <a:p>
            <a:r>
              <a:rPr lang="en-US" sz="1200" dirty="0" err="1">
                <a:solidFill>
                  <a:schemeClr val="tx1"/>
                </a:solidFill>
              </a:rPr>
              <a:t>E.g</a:t>
            </a:r>
            <a:r>
              <a:rPr lang="en-US" sz="1200" dirty="0">
                <a:solidFill>
                  <a:schemeClr val="tx1"/>
                </a:solidFill>
              </a:rPr>
              <a:t>:</a:t>
            </a:r>
            <a:br>
              <a:rPr lang="en-US" sz="1200" dirty="0">
                <a:solidFill>
                  <a:schemeClr val="tx1"/>
                </a:solidFill>
              </a:rPr>
            </a:br>
            <a:r>
              <a:rPr lang="en-US" sz="1200" dirty="0">
                <a:solidFill>
                  <a:schemeClr val="tx1"/>
                </a:solidFill>
              </a:rPr>
              <a:t>- </a:t>
            </a:r>
            <a:r>
              <a:rPr lang="en-US" sz="1200" i="1" dirty="0">
                <a:solidFill>
                  <a:schemeClr val="tx1"/>
                </a:solidFill>
              </a:rPr>
              <a:t>Please keep in mind that you can set security question on the website so you can reset the password.</a:t>
            </a:r>
          </a:p>
          <a:p>
            <a:r>
              <a:rPr lang="en-US" sz="1200" i="1" dirty="0">
                <a:solidFill>
                  <a:schemeClr val="tx1"/>
                </a:solidFill>
              </a:rPr>
              <a:t>- As a reminder, you can review your bills and make payments online through optimum.net</a:t>
            </a:r>
          </a:p>
        </p:txBody>
      </p:sp>
      <p:sp>
        <p:nvSpPr>
          <p:cNvPr id="12" name="TextBox 11">
            <a:extLst>
              <a:ext uri="{FF2B5EF4-FFF2-40B4-BE49-F238E27FC236}">
                <a16:creationId xmlns:a16="http://schemas.microsoft.com/office/drawing/2014/main" id="{B537C3D4-DE16-8744-8922-4E4AFDF5AFED}"/>
              </a:ext>
            </a:extLst>
          </p:cNvPr>
          <p:cNvSpPr txBox="1"/>
          <p:nvPr/>
        </p:nvSpPr>
        <p:spPr>
          <a:xfrm>
            <a:off x="1999514" y="2638504"/>
            <a:ext cx="6251108" cy="492443"/>
          </a:xfrm>
          <a:prstGeom prst="rect">
            <a:avLst/>
          </a:prstGeom>
          <a:noFill/>
        </p:spPr>
        <p:txBody>
          <a:bodyPr wrap="square" rtlCol="0">
            <a:spAutoFit/>
          </a:bodyPr>
          <a:lstStyle/>
          <a:p>
            <a:r>
              <a:rPr lang="en-US" sz="1300" b="1" dirty="0"/>
              <a:t>16) </a:t>
            </a:r>
            <a:r>
              <a:rPr lang="en-US" sz="1300" b="1" dirty="0">
                <a:solidFill>
                  <a:schemeClr val="dk1"/>
                </a:solidFill>
              </a:rPr>
              <a:t>Use chat appropriate recap of the conversation and use proper closing script</a:t>
            </a:r>
            <a:r>
              <a:rPr lang="en-US" sz="1300" b="1" dirty="0"/>
              <a:t>.</a:t>
            </a:r>
          </a:p>
        </p:txBody>
      </p:sp>
      <p:sp>
        <p:nvSpPr>
          <p:cNvPr id="13" name="TextBox 12">
            <a:extLst>
              <a:ext uri="{FF2B5EF4-FFF2-40B4-BE49-F238E27FC236}">
                <a16:creationId xmlns:a16="http://schemas.microsoft.com/office/drawing/2014/main" id="{DDE9CC8F-382F-2246-9A88-905C557C659E}"/>
              </a:ext>
            </a:extLst>
          </p:cNvPr>
          <p:cNvSpPr txBox="1"/>
          <p:nvPr/>
        </p:nvSpPr>
        <p:spPr>
          <a:xfrm>
            <a:off x="1999513" y="3204148"/>
            <a:ext cx="5729094" cy="1200329"/>
          </a:xfrm>
          <a:prstGeom prst="rect">
            <a:avLst/>
          </a:prstGeom>
          <a:noFill/>
        </p:spPr>
        <p:txBody>
          <a:bodyPr wrap="square" rtlCol="0">
            <a:spAutoFit/>
          </a:bodyPr>
          <a:lstStyle/>
          <a:p>
            <a:r>
              <a:rPr lang="en-US" sz="1200" dirty="0" err="1">
                <a:solidFill>
                  <a:schemeClr val="tx1"/>
                </a:solidFill>
              </a:rPr>
              <a:t>E.g</a:t>
            </a:r>
            <a:r>
              <a:rPr lang="en-US" sz="1200" dirty="0">
                <a:solidFill>
                  <a:schemeClr val="tx1"/>
                </a:solidFill>
              </a:rPr>
              <a:t>:</a:t>
            </a:r>
            <a:br>
              <a:rPr lang="en-US" sz="1200" dirty="0">
                <a:solidFill>
                  <a:schemeClr val="tx1"/>
                </a:solidFill>
              </a:rPr>
            </a:br>
            <a:r>
              <a:rPr lang="en-US" sz="1200" dirty="0">
                <a:solidFill>
                  <a:schemeClr val="tx1"/>
                </a:solidFill>
              </a:rPr>
              <a:t>- </a:t>
            </a:r>
            <a:r>
              <a:rPr lang="en-US" sz="1200" i="1" dirty="0">
                <a:solidFill>
                  <a:schemeClr val="tx1"/>
                </a:solidFill>
              </a:rPr>
              <a:t>As a recap, you contacted us to add HBO on demand and create an Optimum ID. We added the channel and crate laura123. Thank you so much for contacting Optimum, it has been a pleasure to assist you today. If you have any further questions do not hesitate in contacting us back. Have a wonderful rest of your 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60E23CB-3D0B-E448-8E39-DC8BD2E894C2}"/>
              </a:ext>
            </a:extLst>
          </p:cNvPr>
          <p:cNvPicPr>
            <a:picLocks noChangeAspect="1"/>
          </p:cNvPicPr>
          <p:nvPr/>
        </p:nvPicPr>
        <p:blipFill>
          <a:blip r:embed="rId2"/>
          <a:stretch>
            <a:fillRect/>
          </a:stretch>
        </p:blipFill>
        <p:spPr>
          <a:xfrm>
            <a:off x="-141033" y="-13062"/>
            <a:ext cx="9426066" cy="5302162"/>
          </a:xfrm>
          <a:prstGeom prst="rect">
            <a:avLst/>
          </a:prstGeom>
        </p:spPr>
      </p:pic>
      <p:sp>
        <p:nvSpPr>
          <p:cNvPr id="3" name="Google Shape;131;p19">
            <a:extLst>
              <a:ext uri="{FF2B5EF4-FFF2-40B4-BE49-F238E27FC236}">
                <a16:creationId xmlns:a16="http://schemas.microsoft.com/office/drawing/2014/main" id="{219FEAC8-79AE-4471-8A19-2C7C0A5F610E}"/>
              </a:ext>
            </a:extLst>
          </p:cNvPr>
          <p:cNvSpPr txBox="1"/>
          <p:nvPr/>
        </p:nvSpPr>
        <p:spPr>
          <a:xfrm>
            <a:off x="2041235" y="602379"/>
            <a:ext cx="6243783" cy="3494742"/>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1500"/>
              </a:spcBef>
              <a:spcAft>
                <a:spcPts val="0"/>
              </a:spcAft>
              <a:buNone/>
            </a:pPr>
            <a:r>
              <a:rPr lang="en-US" sz="1800" b="1" dirty="0">
                <a:solidFill>
                  <a:schemeClr val="tx1"/>
                </a:solidFill>
              </a:rPr>
              <a:t>17) CPNI Breach and provide information from the customer’s account.</a:t>
            </a:r>
          </a:p>
          <a:p>
            <a:pPr marL="0" lvl="0" indent="0" algn="l" rtl="0">
              <a:lnSpc>
                <a:spcPct val="110000"/>
              </a:lnSpc>
              <a:spcBef>
                <a:spcPts val="1500"/>
              </a:spcBef>
              <a:spcAft>
                <a:spcPts val="800"/>
              </a:spcAft>
              <a:buNone/>
            </a:pPr>
            <a:r>
              <a:rPr lang="en-US" i="1" dirty="0">
                <a:solidFill>
                  <a:schemeClr val="tx1"/>
                </a:solidFill>
              </a:rPr>
              <a:t>Disclose private information of the account as account holder’s name, address, phone or ID and make modifications as add channels, activate new modem, change WIFI password or create IDs without completing the security process. </a:t>
            </a:r>
          </a:p>
          <a:p>
            <a:pPr marL="0" lvl="0" indent="0" algn="l" rtl="0">
              <a:lnSpc>
                <a:spcPct val="110000"/>
              </a:lnSpc>
              <a:spcBef>
                <a:spcPts val="1500"/>
              </a:spcBef>
              <a:spcAft>
                <a:spcPts val="800"/>
              </a:spcAft>
              <a:buNone/>
            </a:pPr>
            <a:r>
              <a:rPr lang="en-US" sz="1200" i="1" dirty="0">
                <a:solidFill>
                  <a:schemeClr val="tx1"/>
                </a:solidFill>
              </a:rPr>
              <a:t>Always ask for:</a:t>
            </a:r>
            <a:br>
              <a:rPr lang="en-US" sz="1200" i="1" dirty="0">
                <a:solidFill>
                  <a:schemeClr val="tx1"/>
                </a:solidFill>
              </a:rPr>
            </a:br>
            <a:br>
              <a:rPr lang="en-US" sz="1100" i="1" dirty="0">
                <a:solidFill>
                  <a:schemeClr val="tx1"/>
                </a:solidFill>
              </a:rPr>
            </a:br>
            <a:r>
              <a:rPr lang="en-US" sz="1100" i="1" dirty="0">
                <a:solidFill>
                  <a:schemeClr val="tx1"/>
                </a:solidFill>
              </a:rPr>
              <a:t>-  CMAC of the modem</a:t>
            </a:r>
            <a:br>
              <a:rPr lang="en-US" sz="1100" i="1" dirty="0">
                <a:solidFill>
                  <a:schemeClr val="tx1"/>
                </a:solidFill>
              </a:rPr>
            </a:br>
            <a:r>
              <a:rPr lang="en-US" sz="1100" i="1" dirty="0">
                <a:solidFill>
                  <a:schemeClr val="tx1"/>
                </a:solidFill>
              </a:rPr>
              <a:t>-  ECM MAC or CA S/N of Altice One box</a:t>
            </a:r>
            <a:br>
              <a:rPr lang="en-US" sz="1100" i="1" dirty="0">
                <a:solidFill>
                  <a:schemeClr val="tx1"/>
                </a:solidFill>
              </a:rPr>
            </a:br>
            <a:r>
              <a:rPr lang="en-US" sz="1100" i="1" dirty="0">
                <a:solidFill>
                  <a:schemeClr val="tx1"/>
                </a:solidFill>
              </a:rPr>
              <a:t>-  Serial number or MAC of Cable box</a:t>
            </a:r>
            <a:br>
              <a:rPr lang="en-US" sz="1100" i="1" dirty="0">
                <a:solidFill>
                  <a:schemeClr val="tx1"/>
                </a:solidFill>
              </a:rPr>
            </a:br>
            <a:r>
              <a:rPr lang="en-US" sz="1100" i="1" dirty="0">
                <a:solidFill>
                  <a:schemeClr val="tx1"/>
                </a:solidFill>
              </a:rPr>
              <a:t>-  Access Code</a:t>
            </a:r>
          </a:p>
        </p:txBody>
      </p:sp>
      <p:sp>
        <p:nvSpPr>
          <p:cNvPr id="5" name="Rectangle 4">
            <a:extLst>
              <a:ext uri="{FF2B5EF4-FFF2-40B4-BE49-F238E27FC236}">
                <a16:creationId xmlns:a16="http://schemas.microsoft.com/office/drawing/2014/main" id="{0A3E57AE-8A3C-D24D-B05A-32B501BE71B3}"/>
              </a:ext>
            </a:extLst>
          </p:cNvPr>
          <p:cNvSpPr/>
          <p:nvPr/>
        </p:nvSpPr>
        <p:spPr>
          <a:xfrm>
            <a:off x="3491645" y="128295"/>
            <a:ext cx="2717411" cy="533992"/>
          </a:xfrm>
          <a:prstGeom prst="rect">
            <a:avLst/>
          </a:prstGeom>
        </p:spPr>
        <p:txBody>
          <a:bodyPr wrap="square">
            <a:spAutoFit/>
          </a:bodyPr>
          <a:lstStyle/>
          <a:p>
            <a:pPr lvl="0">
              <a:lnSpc>
                <a:spcPct val="110000"/>
              </a:lnSpc>
              <a:spcBef>
                <a:spcPts val="1500"/>
              </a:spcBef>
            </a:pPr>
            <a:r>
              <a:rPr lang="en-US" sz="2800" b="1" dirty="0">
                <a:solidFill>
                  <a:srgbClr val="C00000"/>
                </a:solidFill>
                <a:latin typeface="Komet Black" panose="020B0A02030308090B04" pitchFamily="34" charset="77"/>
              </a:rPr>
              <a:t>Business critical</a:t>
            </a:r>
          </a:p>
        </p:txBody>
      </p:sp>
    </p:spTree>
    <p:extLst>
      <p:ext uri="{BB962C8B-B14F-4D97-AF65-F5344CB8AC3E}">
        <p14:creationId xmlns:p14="http://schemas.microsoft.com/office/powerpoint/2010/main" val="212269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1C0BCA8-53B7-AF43-A109-128A66D786F9}"/>
              </a:ext>
            </a:extLst>
          </p:cNvPr>
          <p:cNvPicPr>
            <a:picLocks noChangeAspect="1"/>
          </p:cNvPicPr>
          <p:nvPr/>
        </p:nvPicPr>
        <p:blipFill>
          <a:blip r:embed="rId3"/>
          <a:stretch>
            <a:fillRect/>
          </a:stretch>
        </p:blipFill>
        <p:spPr>
          <a:xfrm>
            <a:off x="-141033" y="-13062"/>
            <a:ext cx="9426066" cy="5302162"/>
          </a:xfrm>
          <a:prstGeom prst="rect">
            <a:avLst/>
          </a:prstGeom>
        </p:spPr>
      </p:pic>
      <p:pic>
        <p:nvPicPr>
          <p:cNvPr id="3" name="Google Shape;111;p17">
            <a:extLst>
              <a:ext uri="{FF2B5EF4-FFF2-40B4-BE49-F238E27FC236}">
                <a16:creationId xmlns:a16="http://schemas.microsoft.com/office/drawing/2014/main" id="{83F09A0D-86D5-4C27-88DC-2D6239B2B2AE}"/>
              </a:ext>
            </a:extLst>
          </p:cNvPr>
          <p:cNvPicPr preferRelativeResize="0"/>
          <p:nvPr/>
        </p:nvPicPr>
        <p:blipFill>
          <a:blip r:embed="rId4">
            <a:alphaModFix/>
          </a:blip>
          <a:stretch>
            <a:fillRect/>
          </a:stretch>
        </p:blipFill>
        <p:spPr>
          <a:xfrm>
            <a:off x="7019636" y="1513747"/>
            <a:ext cx="878793" cy="878774"/>
          </a:xfrm>
          <a:prstGeom prst="rect">
            <a:avLst/>
          </a:prstGeom>
          <a:noFill/>
          <a:ln>
            <a:noFill/>
          </a:ln>
        </p:spPr>
      </p:pic>
      <p:sp>
        <p:nvSpPr>
          <p:cNvPr id="5" name="TextBox 4">
            <a:extLst>
              <a:ext uri="{FF2B5EF4-FFF2-40B4-BE49-F238E27FC236}">
                <a16:creationId xmlns:a16="http://schemas.microsoft.com/office/drawing/2014/main" id="{08913BD9-C0C3-1641-A053-4B51A7369127}"/>
              </a:ext>
            </a:extLst>
          </p:cNvPr>
          <p:cNvSpPr txBox="1"/>
          <p:nvPr/>
        </p:nvSpPr>
        <p:spPr>
          <a:xfrm>
            <a:off x="2124364" y="389856"/>
            <a:ext cx="5163189" cy="2154436"/>
          </a:xfrm>
          <a:prstGeom prst="rect">
            <a:avLst/>
          </a:prstGeom>
          <a:noFill/>
        </p:spPr>
        <p:txBody>
          <a:bodyPr wrap="square" rtlCol="0">
            <a:spAutoFit/>
          </a:bodyPr>
          <a:lstStyle/>
          <a:p>
            <a:r>
              <a:rPr lang="en-US" sz="1800" b="1" dirty="0"/>
              <a:t>18) Provided misleading information to the customer.</a:t>
            </a:r>
          </a:p>
          <a:p>
            <a:endParaRPr lang="en-US" dirty="0"/>
          </a:p>
          <a:p>
            <a:r>
              <a:rPr lang="en-US" dirty="0"/>
              <a:t>Incorrect information was provided to the customer, setting the wrong expectations.</a:t>
            </a:r>
          </a:p>
          <a:p>
            <a:endParaRPr lang="en-US" dirty="0"/>
          </a:p>
          <a:p>
            <a:r>
              <a:rPr lang="en-US" dirty="0"/>
              <a:t>E.g.</a:t>
            </a:r>
          </a:p>
          <a:p>
            <a:r>
              <a:rPr lang="en-US" dirty="0"/>
              <a:t>- You will receive a credit of $80 for the appointment fee.</a:t>
            </a:r>
          </a:p>
          <a:p>
            <a:r>
              <a:rPr lang="en-US" dirty="0"/>
              <a:t>- I will add a promotion on your account saving you $50.00</a:t>
            </a:r>
          </a:p>
        </p:txBody>
      </p:sp>
      <p:sp>
        <p:nvSpPr>
          <p:cNvPr id="7" name="TextBox 6">
            <a:extLst>
              <a:ext uri="{FF2B5EF4-FFF2-40B4-BE49-F238E27FC236}">
                <a16:creationId xmlns:a16="http://schemas.microsoft.com/office/drawing/2014/main" id="{698DF0E6-F8D4-5249-A184-190C554C7FAF}"/>
              </a:ext>
            </a:extLst>
          </p:cNvPr>
          <p:cNvSpPr txBox="1"/>
          <p:nvPr/>
        </p:nvSpPr>
        <p:spPr>
          <a:xfrm>
            <a:off x="2124364" y="2962506"/>
            <a:ext cx="5098472" cy="1446550"/>
          </a:xfrm>
          <a:prstGeom prst="rect">
            <a:avLst/>
          </a:prstGeom>
          <a:noFill/>
        </p:spPr>
        <p:txBody>
          <a:bodyPr wrap="square" rtlCol="0">
            <a:spAutoFit/>
          </a:bodyPr>
          <a:lstStyle/>
          <a:p>
            <a:r>
              <a:rPr lang="en-US" sz="1800" b="1" dirty="0"/>
              <a:t>19) Arguing with the customer.</a:t>
            </a:r>
          </a:p>
          <a:p>
            <a:endParaRPr lang="en-US" dirty="0"/>
          </a:p>
          <a:p>
            <a:r>
              <a:rPr lang="en-US" dirty="0"/>
              <a:t>Disrespect the customer and answer in a rudely manner.</a:t>
            </a:r>
          </a:p>
          <a:p>
            <a:endParaRPr lang="en-US" dirty="0"/>
          </a:p>
          <a:p>
            <a:r>
              <a:rPr lang="en-US" dirty="0"/>
              <a:t>- I don’t care that your internet doesn’t work.</a:t>
            </a:r>
          </a:p>
          <a:p>
            <a:r>
              <a:rPr lang="en-US" dirty="0"/>
              <a:t>- You never pay on time, that’s not my problem.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DCB757D-8858-9744-A92B-9AE8215313F3}"/>
              </a:ext>
            </a:extLst>
          </p:cNvPr>
          <p:cNvPicPr>
            <a:picLocks noChangeAspect="1"/>
          </p:cNvPicPr>
          <p:nvPr/>
        </p:nvPicPr>
        <p:blipFill>
          <a:blip r:embed="rId2"/>
          <a:stretch>
            <a:fillRect/>
          </a:stretch>
        </p:blipFill>
        <p:spPr>
          <a:xfrm>
            <a:off x="-141033" y="-13062"/>
            <a:ext cx="9426066" cy="5302162"/>
          </a:xfrm>
          <a:prstGeom prst="rect">
            <a:avLst/>
          </a:prstGeom>
        </p:spPr>
      </p:pic>
      <p:sp>
        <p:nvSpPr>
          <p:cNvPr id="3" name="Google Shape;220;p32">
            <a:extLst>
              <a:ext uri="{FF2B5EF4-FFF2-40B4-BE49-F238E27FC236}">
                <a16:creationId xmlns:a16="http://schemas.microsoft.com/office/drawing/2014/main" id="{F47CEB73-F8F5-4AAA-84C2-A3E6066B5205}"/>
              </a:ext>
            </a:extLst>
          </p:cNvPr>
          <p:cNvSpPr txBox="1"/>
          <p:nvPr/>
        </p:nvSpPr>
        <p:spPr>
          <a:xfrm>
            <a:off x="1941229" y="137633"/>
            <a:ext cx="3988516" cy="211604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1500"/>
              </a:spcBef>
              <a:spcAft>
                <a:spcPts val="0"/>
              </a:spcAft>
              <a:buNone/>
            </a:pPr>
            <a:r>
              <a:rPr lang="en-US" sz="1800" b="1" dirty="0">
                <a:solidFill>
                  <a:schemeClr val="dk1"/>
                </a:solidFill>
              </a:rPr>
              <a:t>20) No attempt to resolve.</a:t>
            </a:r>
          </a:p>
          <a:p>
            <a:pPr lvl="0">
              <a:lnSpc>
                <a:spcPct val="110000"/>
              </a:lnSpc>
              <a:spcBef>
                <a:spcPts val="1500"/>
              </a:spcBef>
            </a:pPr>
            <a:r>
              <a:rPr lang="en-US" dirty="0">
                <a:solidFill>
                  <a:schemeClr val="dk1"/>
                </a:solidFill>
              </a:rPr>
              <a:t>Not following all proper steps with the customer and avoiding, providing the wrong resolution.</a:t>
            </a:r>
          </a:p>
          <a:p>
            <a:pPr marL="285750" lvl="0" indent="-285750">
              <a:lnSpc>
                <a:spcPct val="110000"/>
              </a:lnSpc>
              <a:spcBef>
                <a:spcPts val="1500"/>
              </a:spcBef>
              <a:buFont typeface="Wingdings" panose="05000000000000000000" pitchFamily="2" charset="2"/>
              <a:buChar char="Ø"/>
            </a:pPr>
            <a:r>
              <a:rPr lang="en-US" i="1" dirty="0">
                <a:solidFill>
                  <a:schemeClr val="dk1"/>
                </a:solidFill>
              </a:rPr>
              <a:t>I’m not billing department please call to review your bill.</a:t>
            </a:r>
          </a:p>
          <a:p>
            <a:pPr marL="285750" lvl="0" indent="-285750">
              <a:lnSpc>
                <a:spcPct val="110000"/>
              </a:lnSpc>
              <a:spcBef>
                <a:spcPts val="1500"/>
              </a:spcBef>
              <a:buFont typeface="Wingdings" panose="05000000000000000000" pitchFamily="2" charset="2"/>
              <a:buChar char="Ø"/>
            </a:pPr>
            <a:r>
              <a:rPr lang="en-US" i="1" dirty="0">
                <a:solidFill>
                  <a:schemeClr val="dk1"/>
                </a:solidFill>
              </a:rPr>
              <a:t>I  can’t troubleshoot your modem. Contact us later.</a:t>
            </a:r>
            <a:endParaRPr lang="en-US" b="1" dirty="0">
              <a:solidFill>
                <a:schemeClr val="dk1"/>
              </a:solidFill>
            </a:endParaRPr>
          </a:p>
          <a:p>
            <a:pPr marL="0" lvl="0" indent="0" algn="l" rtl="0">
              <a:lnSpc>
                <a:spcPct val="110000"/>
              </a:lnSpc>
              <a:spcBef>
                <a:spcPts val="1500"/>
              </a:spcBef>
              <a:spcAft>
                <a:spcPts val="0"/>
              </a:spcAft>
              <a:buNone/>
            </a:pPr>
            <a:endParaRPr lang="en-US" sz="1800" dirty="0">
              <a:solidFill>
                <a:schemeClr val="dk1"/>
              </a:solidFill>
            </a:endParaRPr>
          </a:p>
          <a:p>
            <a:pPr marL="0" lvl="0" indent="0" algn="l" rtl="0">
              <a:lnSpc>
                <a:spcPct val="110000"/>
              </a:lnSpc>
              <a:spcBef>
                <a:spcPts val="1500"/>
              </a:spcBef>
              <a:spcAft>
                <a:spcPts val="800"/>
              </a:spcAft>
              <a:buNone/>
            </a:pPr>
            <a:endParaRPr lang="en-US" sz="1800" b="1" dirty="0">
              <a:solidFill>
                <a:schemeClr val="dk1"/>
              </a:solidFill>
            </a:endParaRPr>
          </a:p>
        </p:txBody>
      </p:sp>
      <p:pic>
        <p:nvPicPr>
          <p:cNvPr id="5" name="Google Shape;111;p17">
            <a:extLst>
              <a:ext uri="{FF2B5EF4-FFF2-40B4-BE49-F238E27FC236}">
                <a16:creationId xmlns:a16="http://schemas.microsoft.com/office/drawing/2014/main" id="{45F396D4-A27F-426A-883E-7B684CABE47F}"/>
              </a:ext>
            </a:extLst>
          </p:cNvPr>
          <p:cNvPicPr preferRelativeResize="0"/>
          <p:nvPr/>
        </p:nvPicPr>
        <p:blipFill>
          <a:blip r:embed="rId3">
            <a:alphaModFix/>
          </a:blip>
          <a:stretch>
            <a:fillRect/>
          </a:stretch>
        </p:blipFill>
        <p:spPr>
          <a:xfrm>
            <a:off x="5621250" y="1374899"/>
            <a:ext cx="878793" cy="878774"/>
          </a:xfrm>
          <a:prstGeom prst="rect">
            <a:avLst/>
          </a:prstGeom>
          <a:noFill/>
          <a:ln>
            <a:noFill/>
          </a:ln>
        </p:spPr>
      </p:pic>
      <p:sp>
        <p:nvSpPr>
          <p:cNvPr id="6" name="Rectangle 5">
            <a:extLst>
              <a:ext uri="{FF2B5EF4-FFF2-40B4-BE49-F238E27FC236}">
                <a16:creationId xmlns:a16="http://schemas.microsoft.com/office/drawing/2014/main" id="{0DD39476-5323-C242-915A-0E98F9FDD65E}"/>
              </a:ext>
            </a:extLst>
          </p:cNvPr>
          <p:cNvSpPr/>
          <p:nvPr/>
        </p:nvSpPr>
        <p:spPr>
          <a:xfrm>
            <a:off x="2082800" y="3011915"/>
            <a:ext cx="5537200" cy="1586653"/>
          </a:xfrm>
          <a:prstGeom prst="rect">
            <a:avLst/>
          </a:prstGeom>
        </p:spPr>
        <p:txBody>
          <a:bodyPr wrap="square">
            <a:spAutoFit/>
          </a:bodyPr>
          <a:lstStyle/>
          <a:p>
            <a:pPr lvl="0">
              <a:lnSpc>
                <a:spcPct val="110000"/>
              </a:lnSpc>
              <a:spcBef>
                <a:spcPts val="1500"/>
              </a:spcBef>
            </a:pPr>
            <a:r>
              <a:rPr lang="en-US" sz="1800" b="1" dirty="0">
                <a:solidFill>
                  <a:schemeClr val="dk1"/>
                </a:solidFill>
              </a:rPr>
              <a:t>21) Closing conversations on customers when not applicable.</a:t>
            </a:r>
            <a:endParaRPr lang="en-US" sz="1800" dirty="0">
              <a:solidFill>
                <a:schemeClr val="dk1"/>
              </a:solidFill>
            </a:endParaRPr>
          </a:p>
          <a:p>
            <a:pPr lvl="0">
              <a:lnSpc>
                <a:spcPct val="110000"/>
              </a:lnSpc>
              <a:spcBef>
                <a:spcPts val="1500"/>
              </a:spcBef>
            </a:pPr>
            <a:r>
              <a:rPr lang="en-US" dirty="0">
                <a:solidFill>
                  <a:schemeClr val="dk1"/>
                </a:solidFill>
              </a:rPr>
              <a:t>Ending the interaction abruptly where the customer concern is not yet addressed or having an invalid transfer by sending the interaction back to the queue.</a:t>
            </a:r>
          </a:p>
        </p:txBody>
      </p:sp>
    </p:spTree>
    <p:extLst>
      <p:ext uri="{BB962C8B-B14F-4D97-AF65-F5344CB8AC3E}">
        <p14:creationId xmlns:p14="http://schemas.microsoft.com/office/powerpoint/2010/main" val="11645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7218645D-9B3B-1A43-9E2B-A4FA20FAB3B3}"/>
              </a:ext>
            </a:extLst>
          </p:cNvPr>
          <p:cNvPicPr>
            <a:picLocks noChangeAspect="1"/>
          </p:cNvPicPr>
          <p:nvPr/>
        </p:nvPicPr>
        <p:blipFill>
          <a:blip r:embed="rId3"/>
          <a:stretch>
            <a:fillRect/>
          </a:stretch>
        </p:blipFill>
        <p:spPr>
          <a:xfrm>
            <a:off x="-141033" y="-53396"/>
            <a:ext cx="9426066" cy="5302162"/>
          </a:xfrm>
          <a:prstGeom prst="rect">
            <a:avLst/>
          </a:prstGeom>
        </p:spPr>
      </p:pic>
      <p:pic>
        <p:nvPicPr>
          <p:cNvPr id="4" name="Picture 3" descr="A picture containing player, ball&#10;&#10;Description automatically generated">
            <a:extLst>
              <a:ext uri="{FF2B5EF4-FFF2-40B4-BE49-F238E27FC236}">
                <a16:creationId xmlns:a16="http://schemas.microsoft.com/office/drawing/2014/main" id="{5C4CFE3E-8857-420D-9CDC-A647B1043841}"/>
              </a:ext>
            </a:extLst>
          </p:cNvPr>
          <p:cNvPicPr>
            <a:picLocks noChangeAspect="1"/>
          </p:cNvPicPr>
          <p:nvPr/>
        </p:nvPicPr>
        <p:blipFill>
          <a:blip r:embed="rId4"/>
          <a:stretch>
            <a:fillRect/>
          </a:stretch>
        </p:blipFill>
        <p:spPr>
          <a:xfrm>
            <a:off x="1921865" y="1527280"/>
            <a:ext cx="2481917" cy="1066887"/>
          </a:xfrm>
          <a:prstGeom prst="rect">
            <a:avLst/>
          </a:prstGeom>
        </p:spPr>
      </p:pic>
      <p:pic>
        <p:nvPicPr>
          <p:cNvPr id="6" name="Picture 5" descr="A picture containing blue, sign, sitting, person&#10;&#10;Description automatically generated">
            <a:extLst>
              <a:ext uri="{FF2B5EF4-FFF2-40B4-BE49-F238E27FC236}">
                <a16:creationId xmlns:a16="http://schemas.microsoft.com/office/drawing/2014/main" id="{F755D095-E4AC-4D4F-A527-8D87952AD0F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1927663" y="3057145"/>
            <a:ext cx="2476119" cy="1056403"/>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06CFC2FE-C2B4-4EAE-B382-BE625B0B6BD2}"/>
              </a:ext>
            </a:extLst>
          </p:cNvPr>
          <p:cNvPicPr>
            <a:picLocks noChangeAspect="1"/>
          </p:cNvPicPr>
          <p:nvPr/>
        </p:nvPicPr>
        <p:blipFill>
          <a:blip r:embed="rId7"/>
          <a:stretch>
            <a:fillRect/>
          </a:stretch>
        </p:blipFill>
        <p:spPr>
          <a:xfrm>
            <a:off x="5433646" y="1427222"/>
            <a:ext cx="2725764" cy="1186727"/>
          </a:xfrm>
          <a:prstGeom prst="rect">
            <a:avLst/>
          </a:prstGeom>
        </p:spPr>
      </p:pic>
      <p:pic>
        <p:nvPicPr>
          <p:cNvPr id="11" name="Picture 10" descr="A screenshot of a blue sky&#10;&#10;Description automatically generated">
            <a:extLst>
              <a:ext uri="{FF2B5EF4-FFF2-40B4-BE49-F238E27FC236}">
                <a16:creationId xmlns:a16="http://schemas.microsoft.com/office/drawing/2014/main" id="{D1001C99-453E-4BC1-92EA-63201F7BD8B9}"/>
              </a:ext>
            </a:extLst>
          </p:cNvPr>
          <p:cNvPicPr>
            <a:picLocks noChangeAspect="1"/>
          </p:cNvPicPr>
          <p:nvPr/>
        </p:nvPicPr>
        <p:blipFill>
          <a:blip r:embed="rId8"/>
          <a:stretch>
            <a:fillRect/>
          </a:stretch>
        </p:blipFill>
        <p:spPr>
          <a:xfrm>
            <a:off x="5198234" y="2926422"/>
            <a:ext cx="2961176" cy="1187126"/>
          </a:xfrm>
          <a:prstGeom prst="rect">
            <a:avLst/>
          </a:prstGeom>
        </p:spPr>
      </p:pic>
      <p:sp>
        <p:nvSpPr>
          <p:cNvPr id="2" name="Rectangle 1">
            <a:extLst>
              <a:ext uri="{FF2B5EF4-FFF2-40B4-BE49-F238E27FC236}">
                <a16:creationId xmlns:a16="http://schemas.microsoft.com/office/drawing/2014/main" id="{445E7E7D-20BD-F74D-A592-73DF660B45F3}"/>
              </a:ext>
            </a:extLst>
          </p:cNvPr>
          <p:cNvSpPr/>
          <p:nvPr/>
        </p:nvSpPr>
        <p:spPr>
          <a:xfrm>
            <a:off x="2286000" y="620181"/>
            <a:ext cx="4572000" cy="784895"/>
          </a:xfrm>
          <a:prstGeom prst="rect">
            <a:avLst/>
          </a:prstGeom>
        </p:spPr>
        <p:txBody>
          <a:bodyPr>
            <a:spAutoFit/>
          </a:bodyPr>
          <a:lstStyle/>
          <a:p>
            <a:pPr lvl="0" indent="457200">
              <a:lnSpc>
                <a:spcPct val="110000"/>
              </a:lnSpc>
              <a:spcBef>
                <a:spcPts val="1500"/>
              </a:spcBef>
            </a:pPr>
            <a:r>
              <a:rPr lang="en-US" b="1" i="1" dirty="0">
                <a:solidFill>
                  <a:schemeClr val="dk1"/>
                </a:solidFill>
                <a:highlight>
                  <a:srgbClr val="FFFFFF"/>
                </a:highlight>
              </a:rPr>
              <a:t>1) Begin the conversation with the proper greeting and script. Use the customer's name throughout the interaction.</a:t>
            </a:r>
          </a:p>
        </p:txBody>
      </p:sp>
      <p:sp>
        <p:nvSpPr>
          <p:cNvPr id="13" name="Google Shape;63;p13">
            <a:extLst>
              <a:ext uri="{FF2B5EF4-FFF2-40B4-BE49-F238E27FC236}">
                <a16:creationId xmlns:a16="http://schemas.microsoft.com/office/drawing/2014/main" id="{77F87FED-9D6A-AB43-BE34-A2DE2674F7F1}"/>
              </a:ext>
            </a:extLst>
          </p:cNvPr>
          <p:cNvSpPr txBox="1"/>
          <p:nvPr/>
        </p:nvSpPr>
        <p:spPr>
          <a:xfrm>
            <a:off x="1734207" y="61504"/>
            <a:ext cx="5983103" cy="5365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400" b="1" dirty="0">
                <a:solidFill>
                  <a:srgbClr val="002060"/>
                </a:solidFill>
                <a:latin typeface="Komet Black" panose="020B0A02030308090B04" pitchFamily="34" charset="77"/>
                <a:ea typeface="Calibri"/>
                <a:cs typeface="Calibri"/>
                <a:sym typeface="Calibri"/>
              </a:rPr>
              <a:t>Welcome and Customer Engagement</a:t>
            </a:r>
            <a:endParaRPr sz="2400" b="1" dirty="0">
              <a:solidFill>
                <a:srgbClr val="002060"/>
              </a:solidFill>
              <a:latin typeface="Komet Black" panose="020B0A02030308090B04" pitchFamily="34" charset="77"/>
              <a:ea typeface="Calibri"/>
              <a:cs typeface="Calibri"/>
              <a:sym typeface="Calibri"/>
            </a:endParaRPr>
          </a:p>
        </p:txBody>
      </p:sp>
      <p:pic>
        <p:nvPicPr>
          <p:cNvPr id="14" name="Google Shape;136;p19">
            <a:extLst>
              <a:ext uri="{FF2B5EF4-FFF2-40B4-BE49-F238E27FC236}">
                <a16:creationId xmlns:a16="http://schemas.microsoft.com/office/drawing/2014/main" id="{0D332379-C4F3-764A-A65B-5016A0A08FAE}"/>
              </a:ext>
            </a:extLst>
          </p:cNvPr>
          <p:cNvPicPr preferRelativeResize="0"/>
          <p:nvPr/>
        </p:nvPicPr>
        <p:blipFill rotWithShape="1">
          <a:blip r:embed="rId9">
            <a:alphaModFix/>
          </a:blip>
          <a:srcRect l="21576" t="8669" r="17725" b="10309"/>
          <a:stretch/>
        </p:blipFill>
        <p:spPr>
          <a:xfrm>
            <a:off x="4403782" y="2109137"/>
            <a:ext cx="484478" cy="485030"/>
          </a:xfrm>
          <a:prstGeom prst="rect">
            <a:avLst/>
          </a:prstGeom>
          <a:noFill/>
          <a:ln>
            <a:noFill/>
          </a:ln>
        </p:spPr>
      </p:pic>
      <p:pic>
        <p:nvPicPr>
          <p:cNvPr id="16" name="Google Shape;111;p17">
            <a:extLst>
              <a:ext uri="{FF2B5EF4-FFF2-40B4-BE49-F238E27FC236}">
                <a16:creationId xmlns:a16="http://schemas.microsoft.com/office/drawing/2014/main" id="{5548E78E-966B-7A41-853E-2518EA3119D4}"/>
              </a:ext>
            </a:extLst>
          </p:cNvPr>
          <p:cNvPicPr preferRelativeResize="0"/>
          <p:nvPr/>
        </p:nvPicPr>
        <p:blipFill>
          <a:blip r:embed="rId10">
            <a:alphaModFix/>
          </a:blip>
          <a:stretch>
            <a:fillRect/>
          </a:stretch>
        </p:blipFill>
        <p:spPr>
          <a:xfrm>
            <a:off x="4431109" y="3585346"/>
            <a:ext cx="529036" cy="529025"/>
          </a:xfrm>
          <a:prstGeom prst="rect">
            <a:avLst/>
          </a:prstGeom>
          <a:noFill/>
          <a:ln>
            <a:noFill/>
          </a:ln>
        </p:spPr>
      </p:pic>
      <p:pic>
        <p:nvPicPr>
          <p:cNvPr id="17" name="Google Shape;111;p17">
            <a:extLst>
              <a:ext uri="{FF2B5EF4-FFF2-40B4-BE49-F238E27FC236}">
                <a16:creationId xmlns:a16="http://schemas.microsoft.com/office/drawing/2014/main" id="{A8ECD88B-0E44-814C-B0FE-6D04483AD565}"/>
              </a:ext>
            </a:extLst>
          </p:cNvPr>
          <p:cNvPicPr preferRelativeResize="0"/>
          <p:nvPr/>
        </p:nvPicPr>
        <p:blipFill>
          <a:blip r:embed="rId10">
            <a:alphaModFix/>
          </a:blip>
          <a:stretch>
            <a:fillRect/>
          </a:stretch>
        </p:blipFill>
        <p:spPr>
          <a:xfrm>
            <a:off x="8193185" y="3584523"/>
            <a:ext cx="529036" cy="529025"/>
          </a:xfrm>
          <a:prstGeom prst="rect">
            <a:avLst/>
          </a:prstGeom>
          <a:noFill/>
          <a:ln>
            <a:noFill/>
          </a:ln>
        </p:spPr>
      </p:pic>
      <p:pic>
        <p:nvPicPr>
          <p:cNvPr id="19" name="Google Shape;136;p19">
            <a:extLst>
              <a:ext uri="{FF2B5EF4-FFF2-40B4-BE49-F238E27FC236}">
                <a16:creationId xmlns:a16="http://schemas.microsoft.com/office/drawing/2014/main" id="{E74E096B-E313-104E-9B79-1482C39ACE68}"/>
              </a:ext>
            </a:extLst>
          </p:cNvPr>
          <p:cNvPicPr preferRelativeResize="0"/>
          <p:nvPr/>
        </p:nvPicPr>
        <p:blipFill rotWithShape="1">
          <a:blip r:embed="rId9">
            <a:alphaModFix/>
          </a:blip>
          <a:srcRect l="21576" t="8669" r="17725" b="10309"/>
          <a:stretch/>
        </p:blipFill>
        <p:spPr>
          <a:xfrm>
            <a:off x="8159410" y="2115440"/>
            <a:ext cx="484478" cy="4850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B525854-3237-E14F-812F-4919553D97EC}"/>
              </a:ext>
            </a:extLst>
          </p:cNvPr>
          <p:cNvPicPr>
            <a:picLocks noChangeAspect="1"/>
          </p:cNvPicPr>
          <p:nvPr/>
        </p:nvPicPr>
        <p:blipFill>
          <a:blip r:embed="rId3"/>
          <a:stretch>
            <a:fillRect/>
          </a:stretch>
        </p:blipFill>
        <p:spPr>
          <a:xfrm>
            <a:off x="-141033" y="-13062"/>
            <a:ext cx="9426066" cy="5302162"/>
          </a:xfrm>
          <a:prstGeom prst="rect">
            <a:avLst/>
          </a:prstGeom>
        </p:spPr>
      </p:pic>
      <p:sp>
        <p:nvSpPr>
          <p:cNvPr id="2" name="TextBox 1">
            <a:extLst>
              <a:ext uri="{FF2B5EF4-FFF2-40B4-BE49-F238E27FC236}">
                <a16:creationId xmlns:a16="http://schemas.microsoft.com/office/drawing/2014/main" id="{2DE4F348-C181-1744-B40C-ADA9B0F5DB03}"/>
              </a:ext>
            </a:extLst>
          </p:cNvPr>
          <p:cNvSpPr txBox="1"/>
          <p:nvPr/>
        </p:nvSpPr>
        <p:spPr>
          <a:xfrm>
            <a:off x="2052084" y="535699"/>
            <a:ext cx="5347933" cy="369332"/>
          </a:xfrm>
          <a:prstGeom prst="rect">
            <a:avLst/>
          </a:prstGeom>
          <a:noFill/>
        </p:spPr>
        <p:txBody>
          <a:bodyPr wrap="square" rtlCol="0">
            <a:spAutoFit/>
          </a:bodyPr>
          <a:lstStyle/>
          <a:p>
            <a:r>
              <a:rPr lang="en-US" sz="1800" b="1" dirty="0"/>
              <a:t>2) Display willingness to assist the customer.</a:t>
            </a:r>
          </a:p>
        </p:txBody>
      </p:sp>
      <p:sp>
        <p:nvSpPr>
          <p:cNvPr id="3" name="TextBox 2">
            <a:extLst>
              <a:ext uri="{FF2B5EF4-FFF2-40B4-BE49-F238E27FC236}">
                <a16:creationId xmlns:a16="http://schemas.microsoft.com/office/drawing/2014/main" id="{796E6DE8-3B47-7849-930E-3A597B246D8C}"/>
              </a:ext>
            </a:extLst>
          </p:cNvPr>
          <p:cNvSpPr txBox="1"/>
          <p:nvPr/>
        </p:nvSpPr>
        <p:spPr>
          <a:xfrm>
            <a:off x="2030818" y="1088593"/>
            <a:ext cx="6007396" cy="1815882"/>
          </a:xfrm>
          <a:prstGeom prst="rect">
            <a:avLst/>
          </a:prstGeom>
          <a:noFill/>
        </p:spPr>
        <p:txBody>
          <a:bodyPr wrap="square" rtlCol="0">
            <a:spAutoFit/>
          </a:bodyPr>
          <a:lstStyle/>
          <a:p>
            <a:r>
              <a:rPr lang="en-US" dirty="0"/>
              <a:t>Use a transitional statement to assure the customer you understand their needs and you will be happy to help.</a:t>
            </a:r>
          </a:p>
          <a:p>
            <a:endParaRPr lang="en-US" dirty="0"/>
          </a:p>
          <a:p>
            <a:pPr marL="285750" indent="-285750">
              <a:buFontTx/>
              <a:buChar char="-"/>
            </a:pPr>
            <a:r>
              <a:rPr lang="en-US" dirty="0"/>
              <a:t>I’ll be happy to assist you creating your Optimum ID!</a:t>
            </a:r>
          </a:p>
          <a:p>
            <a:pPr marL="285750" indent="-285750">
              <a:buFontTx/>
              <a:buChar char="-"/>
            </a:pPr>
            <a:endParaRPr lang="en-US" dirty="0"/>
          </a:p>
          <a:p>
            <a:pPr marL="285750" indent="-285750">
              <a:buFontTx/>
              <a:buChar char="-"/>
            </a:pPr>
            <a:r>
              <a:rPr lang="en-US" dirty="0"/>
              <a:t>I will be glad to answer all your questions about the bill.</a:t>
            </a:r>
          </a:p>
          <a:p>
            <a:pPr marL="285750" indent="-285750">
              <a:buFontTx/>
              <a:buChar char="-"/>
            </a:pPr>
            <a:endParaRPr lang="en-US" dirty="0"/>
          </a:p>
          <a:p>
            <a:pPr marL="285750" indent="-285750">
              <a:buFontTx/>
              <a:buChar char="-"/>
            </a:pPr>
            <a:r>
              <a:rPr lang="en-US" dirty="0"/>
              <a:t>I’ll be more than happy to change the WIFI password for you!</a:t>
            </a:r>
          </a:p>
        </p:txBody>
      </p:sp>
      <p:pic>
        <p:nvPicPr>
          <p:cNvPr id="7" name="Google Shape;136;p19">
            <a:extLst>
              <a:ext uri="{FF2B5EF4-FFF2-40B4-BE49-F238E27FC236}">
                <a16:creationId xmlns:a16="http://schemas.microsoft.com/office/drawing/2014/main" id="{C2F4A1DB-9822-F444-B058-BDA9CCBCFD60}"/>
              </a:ext>
            </a:extLst>
          </p:cNvPr>
          <p:cNvPicPr preferRelativeResize="0"/>
          <p:nvPr/>
        </p:nvPicPr>
        <p:blipFill rotWithShape="1">
          <a:blip r:embed="rId4">
            <a:alphaModFix/>
          </a:blip>
          <a:srcRect l="21576" t="8669" r="17725" b="10309"/>
          <a:stretch/>
        </p:blipFill>
        <p:spPr>
          <a:xfrm>
            <a:off x="7682614" y="1996534"/>
            <a:ext cx="711200" cy="7120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3DEDDF2E-2A5A-BE4A-8CCA-A8C86322907C}"/>
              </a:ext>
            </a:extLst>
          </p:cNvPr>
          <p:cNvPicPr>
            <a:picLocks noChangeAspect="1"/>
          </p:cNvPicPr>
          <p:nvPr/>
        </p:nvPicPr>
        <p:blipFill>
          <a:blip r:embed="rId3"/>
          <a:stretch>
            <a:fillRect/>
          </a:stretch>
        </p:blipFill>
        <p:spPr>
          <a:xfrm>
            <a:off x="-141033" y="-13062"/>
            <a:ext cx="9426066" cy="5302162"/>
          </a:xfrm>
          <a:prstGeom prst="rect">
            <a:avLst/>
          </a:prstGeom>
        </p:spPr>
      </p:pic>
      <p:sp>
        <p:nvSpPr>
          <p:cNvPr id="98" name="Google Shape;98;p16"/>
          <p:cNvSpPr txBox="1"/>
          <p:nvPr/>
        </p:nvSpPr>
        <p:spPr>
          <a:xfrm>
            <a:off x="110999" y="4221649"/>
            <a:ext cx="4589187" cy="7484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33333"/>
              </a:solidFill>
              <a:highlight>
                <a:srgbClr val="FFFFFF"/>
              </a:highlight>
            </a:endParaRPr>
          </a:p>
        </p:txBody>
      </p:sp>
      <p:pic>
        <p:nvPicPr>
          <p:cNvPr id="7" name="Picture 6" descr="A screenshot of a social media post&#10;&#10;Description automatically generated">
            <a:extLst>
              <a:ext uri="{FF2B5EF4-FFF2-40B4-BE49-F238E27FC236}">
                <a16:creationId xmlns:a16="http://schemas.microsoft.com/office/drawing/2014/main" id="{6B96D95B-FB40-49DD-8F5A-3D8FDA9878F1}"/>
              </a:ext>
            </a:extLst>
          </p:cNvPr>
          <p:cNvPicPr>
            <a:picLocks noChangeAspect="1"/>
          </p:cNvPicPr>
          <p:nvPr/>
        </p:nvPicPr>
        <p:blipFill>
          <a:blip r:embed="rId4"/>
          <a:stretch>
            <a:fillRect/>
          </a:stretch>
        </p:blipFill>
        <p:spPr>
          <a:xfrm>
            <a:off x="1589281" y="1644650"/>
            <a:ext cx="6933958" cy="3130884"/>
          </a:xfrm>
          <a:prstGeom prst="rect">
            <a:avLst/>
          </a:prstGeom>
        </p:spPr>
      </p:pic>
      <p:sp>
        <p:nvSpPr>
          <p:cNvPr id="8" name="Arrow: Left 7">
            <a:extLst>
              <a:ext uri="{FF2B5EF4-FFF2-40B4-BE49-F238E27FC236}">
                <a16:creationId xmlns:a16="http://schemas.microsoft.com/office/drawing/2014/main" id="{E31B759A-44E8-426B-87EE-0DF3A478A9AB}"/>
              </a:ext>
            </a:extLst>
          </p:cNvPr>
          <p:cNvSpPr/>
          <p:nvPr/>
        </p:nvSpPr>
        <p:spPr>
          <a:xfrm>
            <a:off x="5230026" y="2193837"/>
            <a:ext cx="504202" cy="504202"/>
          </a:xfrm>
          <a:prstGeom prst="lef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B600901-9F4F-6947-A1E7-7CE5D2131A93}"/>
              </a:ext>
            </a:extLst>
          </p:cNvPr>
          <p:cNvPicPr>
            <a:picLocks noChangeAspect="1"/>
          </p:cNvPicPr>
          <p:nvPr/>
        </p:nvPicPr>
        <p:blipFill>
          <a:blip r:embed="rId5"/>
          <a:stretch>
            <a:fillRect/>
          </a:stretch>
        </p:blipFill>
        <p:spPr>
          <a:xfrm>
            <a:off x="8670091" y="1644650"/>
            <a:ext cx="45719" cy="1854200"/>
          </a:xfrm>
          <a:prstGeom prst="rect">
            <a:avLst/>
          </a:prstGeom>
        </p:spPr>
      </p:pic>
      <p:pic>
        <p:nvPicPr>
          <p:cNvPr id="9" name="Picture 8">
            <a:extLst>
              <a:ext uri="{FF2B5EF4-FFF2-40B4-BE49-F238E27FC236}">
                <a16:creationId xmlns:a16="http://schemas.microsoft.com/office/drawing/2014/main" id="{35AD75CC-D258-054D-930E-E3FDF811326A}"/>
              </a:ext>
            </a:extLst>
          </p:cNvPr>
          <p:cNvPicPr>
            <a:picLocks noChangeAspect="1"/>
          </p:cNvPicPr>
          <p:nvPr/>
        </p:nvPicPr>
        <p:blipFill>
          <a:blip r:embed="rId5"/>
          <a:stretch>
            <a:fillRect/>
          </a:stretch>
        </p:blipFill>
        <p:spPr>
          <a:xfrm rot="5400000">
            <a:off x="5207166" y="3922869"/>
            <a:ext cx="45719" cy="1854200"/>
          </a:xfrm>
          <a:prstGeom prst="rect">
            <a:avLst/>
          </a:prstGeom>
        </p:spPr>
      </p:pic>
      <p:sp>
        <p:nvSpPr>
          <p:cNvPr id="10" name="TextBox 9">
            <a:extLst>
              <a:ext uri="{FF2B5EF4-FFF2-40B4-BE49-F238E27FC236}">
                <a16:creationId xmlns:a16="http://schemas.microsoft.com/office/drawing/2014/main" id="{F35E9D12-3209-BE40-A1DF-9A9B2C4A0583}"/>
              </a:ext>
            </a:extLst>
          </p:cNvPr>
          <p:cNvSpPr txBox="1"/>
          <p:nvPr/>
        </p:nvSpPr>
        <p:spPr>
          <a:xfrm>
            <a:off x="2026219" y="579664"/>
            <a:ext cx="5347933" cy="369332"/>
          </a:xfrm>
          <a:prstGeom prst="rect">
            <a:avLst/>
          </a:prstGeom>
          <a:noFill/>
        </p:spPr>
        <p:txBody>
          <a:bodyPr wrap="square" rtlCol="0">
            <a:spAutoFit/>
          </a:bodyPr>
          <a:lstStyle/>
          <a:p>
            <a:r>
              <a:rPr lang="en-US" sz="1800" b="1" dirty="0"/>
              <a:t>3) Update Contact Preference (CPC)</a:t>
            </a:r>
          </a:p>
        </p:txBody>
      </p:sp>
      <p:sp>
        <p:nvSpPr>
          <p:cNvPr id="3" name="TextBox 2">
            <a:extLst>
              <a:ext uri="{FF2B5EF4-FFF2-40B4-BE49-F238E27FC236}">
                <a16:creationId xmlns:a16="http://schemas.microsoft.com/office/drawing/2014/main" id="{FB404902-DC37-A94A-A6C3-2717426A9BF0}"/>
              </a:ext>
            </a:extLst>
          </p:cNvPr>
          <p:cNvSpPr txBox="1"/>
          <p:nvPr/>
        </p:nvSpPr>
        <p:spPr>
          <a:xfrm>
            <a:off x="2026219" y="948996"/>
            <a:ext cx="5937567" cy="461665"/>
          </a:xfrm>
          <a:prstGeom prst="rect">
            <a:avLst/>
          </a:prstGeom>
          <a:noFill/>
        </p:spPr>
        <p:txBody>
          <a:bodyPr wrap="square" rtlCol="0">
            <a:spAutoFit/>
          </a:bodyPr>
          <a:lstStyle/>
          <a:p>
            <a:r>
              <a:rPr lang="en-US" sz="1200" dirty="0"/>
              <a:t>The agent must update the contact preference (CPC) when an account to avoid missed appointment in the future. “Include Phone number and Email Address”.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3C11D360-58D6-F241-9D75-9893A998AD3F}"/>
              </a:ext>
            </a:extLst>
          </p:cNvPr>
          <p:cNvPicPr>
            <a:picLocks noChangeAspect="1"/>
          </p:cNvPicPr>
          <p:nvPr/>
        </p:nvPicPr>
        <p:blipFill>
          <a:blip r:embed="rId2"/>
          <a:stretch>
            <a:fillRect/>
          </a:stretch>
        </p:blipFill>
        <p:spPr>
          <a:xfrm>
            <a:off x="-141033" y="-13062"/>
            <a:ext cx="9426066" cy="5302162"/>
          </a:xfrm>
          <a:prstGeom prst="rect">
            <a:avLst/>
          </a:prstGeom>
        </p:spPr>
      </p:pic>
      <p:pic>
        <p:nvPicPr>
          <p:cNvPr id="5" name="Picture 4" descr="A picture containing blue, racket, player, court&#10;&#10;Description automatically generated">
            <a:extLst>
              <a:ext uri="{FF2B5EF4-FFF2-40B4-BE49-F238E27FC236}">
                <a16:creationId xmlns:a16="http://schemas.microsoft.com/office/drawing/2014/main" id="{0AB06D2E-00DB-4E82-87A2-7413C6B3902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927238" y="1890973"/>
            <a:ext cx="4143953" cy="1219370"/>
          </a:xfrm>
          <a:prstGeom prst="rect">
            <a:avLst/>
          </a:prstGeom>
        </p:spPr>
      </p:pic>
      <p:pic>
        <p:nvPicPr>
          <p:cNvPr id="9" name="Picture 8" descr="A close up of a sign&#10;&#10;Description automatically generated">
            <a:extLst>
              <a:ext uri="{FF2B5EF4-FFF2-40B4-BE49-F238E27FC236}">
                <a16:creationId xmlns:a16="http://schemas.microsoft.com/office/drawing/2014/main" id="{D0752A73-622D-42A9-A32C-E87FE1CAC58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1927238" y="3484102"/>
            <a:ext cx="4143953" cy="809738"/>
          </a:xfrm>
          <a:prstGeom prst="rect">
            <a:avLst/>
          </a:prstGeom>
        </p:spPr>
      </p:pic>
      <p:sp>
        <p:nvSpPr>
          <p:cNvPr id="10" name="TextBox 9">
            <a:extLst>
              <a:ext uri="{FF2B5EF4-FFF2-40B4-BE49-F238E27FC236}">
                <a16:creationId xmlns:a16="http://schemas.microsoft.com/office/drawing/2014/main" id="{6F9860A3-9900-8A45-9F82-FC1FBFEB6D0D}"/>
              </a:ext>
            </a:extLst>
          </p:cNvPr>
          <p:cNvSpPr txBox="1"/>
          <p:nvPr/>
        </p:nvSpPr>
        <p:spPr>
          <a:xfrm>
            <a:off x="2026219" y="579664"/>
            <a:ext cx="6745641" cy="584775"/>
          </a:xfrm>
          <a:prstGeom prst="rect">
            <a:avLst/>
          </a:prstGeom>
          <a:noFill/>
        </p:spPr>
        <p:txBody>
          <a:bodyPr wrap="square" rtlCol="0">
            <a:spAutoFit/>
          </a:bodyPr>
          <a:lstStyle/>
          <a:p>
            <a:r>
              <a:rPr lang="en-US" sz="1600" b="1" dirty="0"/>
              <a:t>4) Protect the customer’s privacy and personal information by following the verification procedure.</a:t>
            </a:r>
          </a:p>
        </p:txBody>
      </p:sp>
      <p:pic>
        <p:nvPicPr>
          <p:cNvPr id="11" name="Google Shape;136;p19">
            <a:extLst>
              <a:ext uri="{FF2B5EF4-FFF2-40B4-BE49-F238E27FC236}">
                <a16:creationId xmlns:a16="http://schemas.microsoft.com/office/drawing/2014/main" id="{79CA0907-D14D-6148-B129-20F3077A6F6C}"/>
              </a:ext>
            </a:extLst>
          </p:cNvPr>
          <p:cNvPicPr preferRelativeResize="0"/>
          <p:nvPr/>
        </p:nvPicPr>
        <p:blipFill rotWithShape="1">
          <a:blip r:embed="rId7">
            <a:alphaModFix/>
          </a:blip>
          <a:srcRect l="21576" t="8669" r="17725" b="10309"/>
          <a:stretch/>
        </p:blipFill>
        <p:spPr>
          <a:xfrm>
            <a:off x="6684884" y="2116636"/>
            <a:ext cx="711200" cy="712009"/>
          </a:xfrm>
          <a:prstGeom prst="rect">
            <a:avLst/>
          </a:prstGeom>
          <a:noFill/>
          <a:ln>
            <a:noFill/>
          </a:ln>
        </p:spPr>
      </p:pic>
      <p:pic>
        <p:nvPicPr>
          <p:cNvPr id="13" name="Google Shape;136;p19">
            <a:extLst>
              <a:ext uri="{FF2B5EF4-FFF2-40B4-BE49-F238E27FC236}">
                <a16:creationId xmlns:a16="http://schemas.microsoft.com/office/drawing/2014/main" id="{2E50D0E8-29DA-6549-A20C-8E056070FCBC}"/>
              </a:ext>
            </a:extLst>
          </p:cNvPr>
          <p:cNvPicPr preferRelativeResize="0"/>
          <p:nvPr/>
        </p:nvPicPr>
        <p:blipFill rotWithShape="1">
          <a:blip r:embed="rId7">
            <a:alphaModFix/>
          </a:blip>
          <a:srcRect l="21576" t="8669" r="17725" b="10309"/>
          <a:stretch/>
        </p:blipFill>
        <p:spPr>
          <a:xfrm>
            <a:off x="6684884" y="3429552"/>
            <a:ext cx="711200" cy="712009"/>
          </a:xfrm>
          <a:prstGeom prst="rect">
            <a:avLst/>
          </a:prstGeom>
          <a:noFill/>
          <a:ln>
            <a:noFill/>
          </a:ln>
        </p:spPr>
      </p:pic>
    </p:spTree>
    <p:extLst>
      <p:ext uri="{BB962C8B-B14F-4D97-AF65-F5344CB8AC3E}">
        <p14:creationId xmlns:p14="http://schemas.microsoft.com/office/powerpoint/2010/main" val="367857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35DE41E-0935-0B46-90E8-C0D94E92A0CA}"/>
              </a:ext>
            </a:extLst>
          </p:cNvPr>
          <p:cNvPicPr>
            <a:picLocks noChangeAspect="1"/>
          </p:cNvPicPr>
          <p:nvPr/>
        </p:nvPicPr>
        <p:blipFill>
          <a:blip r:embed="rId3"/>
          <a:stretch>
            <a:fillRect/>
          </a:stretch>
        </p:blipFill>
        <p:spPr>
          <a:xfrm>
            <a:off x="-141033" y="-13062"/>
            <a:ext cx="9426066" cy="5302162"/>
          </a:xfrm>
          <a:prstGeom prst="rect">
            <a:avLst/>
          </a:prstGeom>
        </p:spPr>
      </p:pic>
      <p:sp>
        <p:nvSpPr>
          <p:cNvPr id="6" name="TextBox 5">
            <a:extLst>
              <a:ext uri="{FF2B5EF4-FFF2-40B4-BE49-F238E27FC236}">
                <a16:creationId xmlns:a16="http://schemas.microsoft.com/office/drawing/2014/main" id="{914C224F-8B82-7640-A3AD-53E321480F6D}"/>
              </a:ext>
            </a:extLst>
          </p:cNvPr>
          <p:cNvSpPr txBox="1"/>
          <p:nvPr/>
        </p:nvSpPr>
        <p:spPr>
          <a:xfrm>
            <a:off x="2026219" y="696624"/>
            <a:ext cx="6745641" cy="584775"/>
          </a:xfrm>
          <a:prstGeom prst="rect">
            <a:avLst/>
          </a:prstGeom>
          <a:noFill/>
        </p:spPr>
        <p:txBody>
          <a:bodyPr wrap="square" rtlCol="0">
            <a:spAutoFit/>
          </a:bodyPr>
          <a:lstStyle/>
          <a:p>
            <a:r>
              <a:rPr lang="en-US" sz="1600" b="1" dirty="0"/>
              <a:t>5) Utilize the appropriate holding time script and respond in the correct time frame.</a:t>
            </a:r>
          </a:p>
        </p:txBody>
      </p:sp>
      <p:sp>
        <p:nvSpPr>
          <p:cNvPr id="2" name="TextBox 1">
            <a:extLst>
              <a:ext uri="{FF2B5EF4-FFF2-40B4-BE49-F238E27FC236}">
                <a16:creationId xmlns:a16="http://schemas.microsoft.com/office/drawing/2014/main" id="{6BD55547-341C-AF49-BF2B-147AE4446F68}"/>
              </a:ext>
            </a:extLst>
          </p:cNvPr>
          <p:cNvSpPr txBox="1"/>
          <p:nvPr/>
        </p:nvSpPr>
        <p:spPr>
          <a:xfrm>
            <a:off x="2026218" y="1456662"/>
            <a:ext cx="6437297" cy="461665"/>
          </a:xfrm>
          <a:prstGeom prst="rect">
            <a:avLst/>
          </a:prstGeom>
          <a:noFill/>
        </p:spPr>
        <p:txBody>
          <a:bodyPr wrap="square" rtlCol="0">
            <a:spAutoFit/>
          </a:bodyPr>
          <a:lstStyle/>
          <a:p>
            <a:r>
              <a:rPr lang="en-US" sz="1200" dirty="0"/>
              <a:t>Agent must keep the interaction active with the customer, not exceeding the time frame specified to respond of two minutes and sending appropriate holding and interactive scripts.</a:t>
            </a:r>
          </a:p>
        </p:txBody>
      </p:sp>
      <p:sp>
        <p:nvSpPr>
          <p:cNvPr id="3" name="TextBox 2">
            <a:extLst>
              <a:ext uri="{FF2B5EF4-FFF2-40B4-BE49-F238E27FC236}">
                <a16:creationId xmlns:a16="http://schemas.microsoft.com/office/drawing/2014/main" id="{78D0750A-344C-664C-80EB-7A6A9C700483}"/>
              </a:ext>
            </a:extLst>
          </p:cNvPr>
          <p:cNvSpPr txBox="1"/>
          <p:nvPr/>
        </p:nvSpPr>
        <p:spPr>
          <a:xfrm>
            <a:off x="2026218" y="2196624"/>
            <a:ext cx="4193262" cy="2031325"/>
          </a:xfrm>
          <a:prstGeom prst="rect">
            <a:avLst/>
          </a:prstGeom>
          <a:noFill/>
        </p:spPr>
        <p:txBody>
          <a:bodyPr wrap="square" rtlCol="0">
            <a:spAutoFit/>
          </a:bodyPr>
          <a:lstStyle/>
          <a:p>
            <a:r>
              <a:rPr lang="en-US" b="1" dirty="0"/>
              <a:t>Response time: 2 minutes or less.</a:t>
            </a:r>
          </a:p>
          <a:p>
            <a:endParaRPr lang="en-US" b="1" dirty="0"/>
          </a:p>
          <a:p>
            <a:pPr marL="285750" indent="-285750">
              <a:buFontTx/>
              <a:buChar char="-"/>
            </a:pPr>
            <a:r>
              <a:rPr lang="en-US" i="1" dirty="0"/>
              <a:t>Thank you so much for your patience. I am still reviewing your bill.</a:t>
            </a:r>
          </a:p>
          <a:p>
            <a:pPr marL="285750" indent="-285750">
              <a:buFontTx/>
              <a:buChar char="-"/>
            </a:pPr>
            <a:endParaRPr lang="en-US" i="1" dirty="0"/>
          </a:p>
          <a:p>
            <a:pPr marL="285750" indent="-285750">
              <a:buFontTx/>
              <a:buChar char="-"/>
            </a:pPr>
            <a:r>
              <a:rPr lang="en-US" i="1" dirty="0"/>
              <a:t>Thank you for your time, I still running the tests.</a:t>
            </a:r>
          </a:p>
          <a:p>
            <a:pPr marL="285750" indent="-285750">
              <a:buFontTx/>
              <a:buChar char="-"/>
            </a:pPr>
            <a:endParaRPr lang="en-US" i="1" dirty="0"/>
          </a:p>
          <a:p>
            <a:pPr marL="285750" indent="-285750">
              <a:buFontTx/>
              <a:buChar char="-"/>
            </a:pPr>
            <a:r>
              <a:rPr lang="en-US" i="1" dirty="0"/>
              <a:t>Please stay with me, I am searching the information on your account.</a:t>
            </a:r>
          </a:p>
        </p:txBody>
      </p:sp>
      <p:sp>
        <p:nvSpPr>
          <p:cNvPr id="9" name="Google Shape;63;p13">
            <a:extLst>
              <a:ext uri="{FF2B5EF4-FFF2-40B4-BE49-F238E27FC236}">
                <a16:creationId xmlns:a16="http://schemas.microsoft.com/office/drawing/2014/main" id="{F1E0A3CE-05E7-5145-A50D-9B9E4C5E1956}"/>
              </a:ext>
            </a:extLst>
          </p:cNvPr>
          <p:cNvSpPr txBox="1"/>
          <p:nvPr/>
        </p:nvSpPr>
        <p:spPr>
          <a:xfrm>
            <a:off x="2041554" y="70360"/>
            <a:ext cx="5983103" cy="5365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400" b="1" dirty="0">
                <a:solidFill>
                  <a:srgbClr val="002060"/>
                </a:solidFill>
                <a:latin typeface="Komet Black" panose="020B0A02030308090B04" pitchFamily="34" charset="77"/>
                <a:ea typeface="Calibri"/>
                <a:cs typeface="Calibri"/>
                <a:sym typeface="Calibri"/>
              </a:rPr>
              <a:t>Build a Connection</a:t>
            </a:r>
            <a:endParaRPr sz="2400" b="1" dirty="0">
              <a:solidFill>
                <a:srgbClr val="002060"/>
              </a:solidFill>
              <a:latin typeface="Komet Black" panose="020B0A02030308090B04" pitchFamily="34" charset="77"/>
              <a:ea typeface="Calibri"/>
              <a:cs typeface="Calibri"/>
              <a:sym typeface="Calibri"/>
            </a:endParaRPr>
          </a:p>
        </p:txBody>
      </p:sp>
      <p:pic>
        <p:nvPicPr>
          <p:cNvPr id="10" name="Google Shape;136;p19">
            <a:extLst>
              <a:ext uri="{FF2B5EF4-FFF2-40B4-BE49-F238E27FC236}">
                <a16:creationId xmlns:a16="http://schemas.microsoft.com/office/drawing/2014/main" id="{09913D52-C50B-8B42-845F-C6DC9568C34C}"/>
              </a:ext>
            </a:extLst>
          </p:cNvPr>
          <p:cNvPicPr preferRelativeResize="0"/>
          <p:nvPr/>
        </p:nvPicPr>
        <p:blipFill rotWithShape="1">
          <a:blip r:embed="rId4">
            <a:alphaModFix/>
          </a:blip>
          <a:srcRect l="21576" t="8669" r="17725" b="10309"/>
          <a:stretch/>
        </p:blipFill>
        <p:spPr>
          <a:xfrm>
            <a:off x="6393428" y="2751123"/>
            <a:ext cx="711200" cy="7120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908FB3D8-A962-FF46-8596-F7C86DEC5316}"/>
              </a:ext>
            </a:extLst>
          </p:cNvPr>
          <p:cNvPicPr>
            <a:picLocks noChangeAspect="1"/>
          </p:cNvPicPr>
          <p:nvPr/>
        </p:nvPicPr>
        <p:blipFill>
          <a:blip r:embed="rId3"/>
          <a:stretch>
            <a:fillRect/>
          </a:stretch>
        </p:blipFill>
        <p:spPr>
          <a:xfrm>
            <a:off x="-141033" y="-13062"/>
            <a:ext cx="9426066" cy="5302162"/>
          </a:xfrm>
          <a:prstGeom prst="rect">
            <a:avLst/>
          </a:prstGeom>
        </p:spPr>
      </p:pic>
      <p:pic>
        <p:nvPicPr>
          <p:cNvPr id="3" name="Picture 2" descr="A close up of a sign&#10;&#10;Description automatically generated">
            <a:extLst>
              <a:ext uri="{FF2B5EF4-FFF2-40B4-BE49-F238E27FC236}">
                <a16:creationId xmlns:a16="http://schemas.microsoft.com/office/drawing/2014/main" id="{FD7D3579-FDEC-466C-A2E3-FC952E72F19F}"/>
              </a:ext>
            </a:extLst>
          </p:cNvPr>
          <p:cNvPicPr>
            <a:picLocks noChangeAspect="1"/>
          </p:cNvPicPr>
          <p:nvPr/>
        </p:nvPicPr>
        <p:blipFill>
          <a:blip r:embed="rId4"/>
          <a:stretch>
            <a:fillRect/>
          </a:stretch>
        </p:blipFill>
        <p:spPr>
          <a:xfrm>
            <a:off x="2052826" y="868110"/>
            <a:ext cx="2909943" cy="969981"/>
          </a:xfrm>
          <a:prstGeom prst="rect">
            <a:avLst/>
          </a:prstGeom>
        </p:spPr>
      </p:pic>
      <p:pic>
        <p:nvPicPr>
          <p:cNvPr id="6" name="Google Shape;112;p17">
            <a:extLst>
              <a:ext uri="{FF2B5EF4-FFF2-40B4-BE49-F238E27FC236}">
                <a16:creationId xmlns:a16="http://schemas.microsoft.com/office/drawing/2014/main" id="{3F33F81B-48FD-44D4-8D53-17017CE7B663}"/>
              </a:ext>
            </a:extLst>
          </p:cNvPr>
          <p:cNvPicPr preferRelativeResize="0"/>
          <p:nvPr/>
        </p:nvPicPr>
        <p:blipFill>
          <a:blip r:embed="rId5">
            <a:alphaModFix/>
          </a:blip>
          <a:stretch>
            <a:fillRect/>
          </a:stretch>
        </p:blipFill>
        <p:spPr>
          <a:xfrm>
            <a:off x="4984946" y="640832"/>
            <a:ext cx="1171697" cy="878774"/>
          </a:xfrm>
          <a:prstGeom prst="rect">
            <a:avLst/>
          </a:prstGeom>
          <a:noFill/>
          <a:ln>
            <a:noFill/>
          </a:ln>
        </p:spPr>
      </p:pic>
      <p:pic>
        <p:nvPicPr>
          <p:cNvPr id="7" name="Google Shape;111;p17">
            <a:extLst>
              <a:ext uri="{FF2B5EF4-FFF2-40B4-BE49-F238E27FC236}">
                <a16:creationId xmlns:a16="http://schemas.microsoft.com/office/drawing/2014/main" id="{636B7577-4FA8-41E6-A0BB-1AD96F3F6344}"/>
              </a:ext>
            </a:extLst>
          </p:cNvPr>
          <p:cNvPicPr preferRelativeResize="0"/>
          <p:nvPr/>
        </p:nvPicPr>
        <p:blipFill>
          <a:blip r:embed="rId6">
            <a:alphaModFix/>
          </a:blip>
          <a:stretch>
            <a:fillRect/>
          </a:stretch>
        </p:blipFill>
        <p:spPr>
          <a:xfrm>
            <a:off x="5252627" y="3218896"/>
            <a:ext cx="878793" cy="878774"/>
          </a:xfrm>
          <a:prstGeom prst="rect">
            <a:avLst/>
          </a:prstGeom>
          <a:noFill/>
          <a:ln>
            <a:noFill/>
          </a:ln>
        </p:spPr>
      </p:pic>
      <p:pic>
        <p:nvPicPr>
          <p:cNvPr id="8" name="Google Shape;111;p17">
            <a:extLst>
              <a:ext uri="{FF2B5EF4-FFF2-40B4-BE49-F238E27FC236}">
                <a16:creationId xmlns:a16="http://schemas.microsoft.com/office/drawing/2014/main" id="{6E54DFEA-1FB1-419C-A785-C80395DE85B7}"/>
              </a:ext>
            </a:extLst>
          </p:cNvPr>
          <p:cNvPicPr preferRelativeResize="0"/>
          <p:nvPr/>
        </p:nvPicPr>
        <p:blipFill>
          <a:blip r:embed="rId6">
            <a:alphaModFix/>
          </a:blip>
          <a:stretch>
            <a:fillRect/>
          </a:stretch>
        </p:blipFill>
        <p:spPr>
          <a:xfrm>
            <a:off x="8336206" y="1927460"/>
            <a:ext cx="529036" cy="529025"/>
          </a:xfrm>
          <a:prstGeom prst="rect">
            <a:avLst/>
          </a:prstGeom>
          <a:noFill/>
          <a:ln>
            <a:noFill/>
          </a:ln>
        </p:spPr>
      </p:pic>
      <p:pic>
        <p:nvPicPr>
          <p:cNvPr id="12" name="Picture 11" descr="A picture containing water, sky, sunset, drawing&#10;&#10;Description automatically generated">
            <a:extLst>
              <a:ext uri="{FF2B5EF4-FFF2-40B4-BE49-F238E27FC236}">
                <a16:creationId xmlns:a16="http://schemas.microsoft.com/office/drawing/2014/main" id="{08ECF8A4-931C-4476-A85D-9569594FF12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3976326" y="4188870"/>
            <a:ext cx="3276683" cy="644839"/>
          </a:xfrm>
          <a:prstGeom prst="rect">
            <a:avLst/>
          </a:prstGeom>
        </p:spPr>
      </p:pic>
      <p:pic>
        <p:nvPicPr>
          <p:cNvPr id="15" name="Google Shape;111;p17">
            <a:extLst>
              <a:ext uri="{FF2B5EF4-FFF2-40B4-BE49-F238E27FC236}">
                <a16:creationId xmlns:a16="http://schemas.microsoft.com/office/drawing/2014/main" id="{35BFA294-C02B-458F-AFA3-583F4504BF35}"/>
              </a:ext>
            </a:extLst>
          </p:cNvPr>
          <p:cNvPicPr preferRelativeResize="0"/>
          <p:nvPr/>
        </p:nvPicPr>
        <p:blipFill>
          <a:blip r:embed="rId6">
            <a:alphaModFix/>
          </a:blip>
          <a:stretch>
            <a:fillRect/>
          </a:stretch>
        </p:blipFill>
        <p:spPr>
          <a:xfrm>
            <a:off x="7358940" y="4000117"/>
            <a:ext cx="878793" cy="878774"/>
          </a:xfrm>
          <a:prstGeom prst="rect">
            <a:avLst/>
          </a:prstGeom>
          <a:noFill/>
          <a:ln>
            <a:noFill/>
          </a:ln>
        </p:spPr>
      </p:pic>
      <p:pic>
        <p:nvPicPr>
          <p:cNvPr id="19" name="Picture 18" descr="A close up of a sign&#10;&#10;Description automatically generated">
            <a:extLst>
              <a:ext uri="{FF2B5EF4-FFF2-40B4-BE49-F238E27FC236}">
                <a16:creationId xmlns:a16="http://schemas.microsoft.com/office/drawing/2014/main" id="{14C59180-8088-4D16-B5B4-A00E748DAB0C}"/>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5408417" y="1437337"/>
            <a:ext cx="2857753" cy="1203265"/>
          </a:xfrm>
          <a:prstGeom prst="rect">
            <a:avLst/>
          </a:prstGeom>
        </p:spPr>
      </p:pic>
      <p:pic>
        <p:nvPicPr>
          <p:cNvPr id="4" name="Picture 3" descr="A picture containing racket, player, holding, person&#10;&#10;Description automatically generated">
            <a:extLst>
              <a:ext uri="{FF2B5EF4-FFF2-40B4-BE49-F238E27FC236}">
                <a16:creationId xmlns:a16="http://schemas.microsoft.com/office/drawing/2014/main" id="{CCCCD266-193F-4AD4-9299-057DE080B66B}"/>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contrast="20000"/>
                    </a14:imgEffect>
                  </a14:imgLayer>
                </a14:imgProps>
              </a:ext>
            </a:extLst>
          </a:blip>
          <a:stretch>
            <a:fillRect/>
          </a:stretch>
        </p:blipFill>
        <p:spPr>
          <a:xfrm>
            <a:off x="2052826" y="3410016"/>
            <a:ext cx="3141182" cy="646926"/>
          </a:xfrm>
          <a:prstGeom prst="rect">
            <a:avLst/>
          </a:prstGeom>
        </p:spPr>
      </p:pic>
      <p:sp>
        <p:nvSpPr>
          <p:cNvPr id="14" name="TextBox 13">
            <a:extLst>
              <a:ext uri="{FF2B5EF4-FFF2-40B4-BE49-F238E27FC236}">
                <a16:creationId xmlns:a16="http://schemas.microsoft.com/office/drawing/2014/main" id="{1B1185DE-4B04-0D4A-9207-C73AE61CFB08}"/>
              </a:ext>
            </a:extLst>
          </p:cNvPr>
          <p:cNvSpPr txBox="1"/>
          <p:nvPr/>
        </p:nvSpPr>
        <p:spPr>
          <a:xfrm>
            <a:off x="1918437" y="286534"/>
            <a:ext cx="6745641" cy="492443"/>
          </a:xfrm>
          <a:prstGeom prst="rect">
            <a:avLst/>
          </a:prstGeom>
          <a:noFill/>
        </p:spPr>
        <p:txBody>
          <a:bodyPr wrap="square" rtlCol="0">
            <a:spAutoFit/>
          </a:bodyPr>
          <a:lstStyle/>
          <a:p>
            <a:r>
              <a:rPr lang="en-US" sz="1300" b="1" dirty="0"/>
              <a:t>6) Convey a friendly demeanor throughout the interaction with empathy statements.</a:t>
            </a:r>
          </a:p>
        </p:txBody>
      </p:sp>
      <p:sp>
        <p:nvSpPr>
          <p:cNvPr id="16" name="TextBox 15">
            <a:extLst>
              <a:ext uri="{FF2B5EF4-FFF2-40B4-BE49-F238E27FC236}">
                <a16:creationId xmlns:a16="http://schemas.microsoft.com/office/drawing/2014/main" id="{9B987C6A-4E6C-4F41-9BF1-80D5CB631A9D}"/>
              </a:ext>
            </a:extLst>
          </p:cNvPr>
          <p:cNvSpPr txBox="1"/>
          <p:nvPr/>
        </p:nvSpPr>
        <p:spPr>
          <a:xfrm>
            <a:off x="1954284" y="2637313"/>
            <a:ext cx="6745641" cy="492443"/>
          </a:xfrm>
          <a:prstGeom prst="rect">
            <a:avLst/>
          </a:prstGeom>
          <a:noFill/>
        </p:spPr>
        <p:txBody>
          <a:bodyPr wrap="square" rtlCol="0">
            <a:spAutoFit/>
          </a:bodyPr>
          <a:lstStyle/>
          <a:p>
            <a:r>
              <a:rPr lang="en-US" sz="1300" b="1" dirty="0"/>
              <a:t>7) Proper use of punctuation, avoiding typographical errors and never using internal language with the customer.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BF98F69-AAAE-8B42-A500-79301AFF127A}"/>
              </a:ext>
            </a:extLst>
          </p:cNvPr>
          <p:cNvPicPr>
            <a:picLocks noChangeAspect="1"/>
          </p:cNvPicPr>
          <p:nvPr/>
        </p:nvPicPr>
        <p:blipFill>
          <a:blip r:embed="rId3"/>
          <a:stretch>
            <a:fillRect/>
          </a:stretch>
        </p:blipFill>
        <p:spPr>
          <a:xfrm>
            <a:off x="-141033" y="-13062"/>
            <a:ext cx="9426066" cy="5302162"/>
          </a:xfrm>
          <a:prstGeom prst="rect">
            <a:avLst/>
          </a:prstGeom>
        </p:spPr>
      </p:pic>
      <p:sp>
        <p:nvSpPr>
          <p:cNvPr id="132" name="Google Shape;132;p19"/>
          <p:cNvSpPr txBox="1"/>
          <p:nvPr/>
        </p:nvSpPr>
        <p:spPr>
          <a:xfrm>
            <a:off x="1905804" y="3088118"/>
            <a:ext cx="7379229" cy="725631"/>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1500"/>
              </a:spcBef>
              <a:spcAft>
                <a:spcPts val="0"/>
              </a:spcAft>
              <a:buNone/>
            </a:pPr>
            <a:r>
              <a:rPr lang="es-419" dirty="0">
                <a:solidFill>
                  <a:srgbClr val="002060"/>
                </a:solidFill>
                <a:highlight>
                  <a:srgbClr val="FFFFFF"/>
                </a:highlight>
              </a:rPr>
              <a:t>MT        </a:t>
            </a:r>
            <a:r>
              <a:rPr lang="es-419" dirty="0">
                <a:solidFill>
                  <a:schemeClr val="dk1"/>
                </a:solidFill>
                <a:highlight>
                  <a:srgbClr val="FFFFFF"/>
                </a:highlight>
              </a:rPr>
              <a:t>  </a:t>
            </a:r>
            <a:r>
              <a:rPr lang="es-419" dirty="0">
                <a:solidFill>
                  <a:srgbClr val="00B050"/>
                </a:solidFill>
                <a:highlight>
                  <a:srgbClr val="FFFFFF"/>
                </a:highlight>
              </a:rPr>
              <a:t>IBA</a:t>
            </a:r>
            <a:r>
              <a:rPr lang="es-419" dirty="0">
                <a:solidFill>
                  <a:schemeClr val="dk1"/>
                </a:solidFill>
                <a:highlight>
                  <a:srgbClr val="FFFFFF"/>
                </a:highlight>
              </a:rPr>
              <a:t> 	   </a:t>
            </a:r>
            <a:r>
              <a:rPr lang="es-419" dirty="0">
                <a:solidFill>
                  <a:schemeClr val="bg1">
                    <a:lumMod val="65000"/>
                  </a:schemeClr>
                </a:solidFill>
                <a:highlight>
                  <a:srgbClr val="FFFFFF"/>
                </a:highlight>
              </a:rPr>
              <a:t> ITT                 </a:t>
            </a:r>
            <a:r>
              <a:rPr lang="es-419" dirty="0">
                <a:solidFill>
                  <a:srgbClr val="FF3300"/>
                </a:solidFill>
                <a:highlight>
                  <a:srgbClr val="FFFFFF"/>
                </a:highlight>
              </a:rPr>
              <a:t>BOOST</a:t>
            </a:r>
            <a:r>
              <a:rPr lang="es-419" dirty="0">
                <a:solidFill>
                  <a:schemeClr val="dk1"/>
                </a:solidFill>
                <a:highlight>
                  <a:srgbClr val="FFFFFF"/>
                </a:highlight>
              </a:rPr>
              <a:t>	         </a:t>
            </a:r>
            <a:r>
              <a:rPr lang="es-419" dirty="0">
                <a:solidFill>
                  <a:srgbClr val="7030A0"/>
                </a:solidFill>
                <a:highlight>
                  <a:srgbClr val="FFFFFF"/>
                </a:highlight>
              </a:rPr>
              <a:t>KDB          </a:t>
            </a:r>
            <a:r>
              <a:rPr lang="es-419" dirty="0">
                <a:solidFill>
                  <a:schemeClr val="accent5">
                    <a:lumMod val="75000"/>
                  </a:schemeClr>
                </a:solidFill>
                <a:highlight>
                  <a:srgbClr val="FFFFFF"/>
                </a:highlight>
              </a:rPr>
              <a:t>Prime Home</a:t>
            </a:r>
            <a:r>
              <a:rPr lang="es-419" dirty="0">
                <a:solidFill>
                  <a:schemeClr val="dk1"/>
                </a:solidFill>
                <a:highlight>
                  <a:srgbClr val="FFFFFF"/>
                </a:highlight>
              </a:rPr>
              <a:t>		</a:t>
            </a:r>
            <a:endParaRPr dirty="0">
              <a:solidFill>
                <a:schemeClr val="dk1"/>
              </a:solidFill>
              <a:highlight>
                <a:srgbClr val="FFFFFF"/>
              </a:highlight>
            </a:endParaRPr>
          </a:p>
        </p:txBody>
      </p:sp>
      <p:pic>
        <p:nvPicPr>
          <p:cNvPr id="136" name="Google Shape;136;p19"/>
          <p:cNvPicPr preferRelativeResize="0"/>
          <p:nvPr/>
        </p:nvPicPr>
        <p:blipFill rotWithShape="1">
          <a:blip r:embed="rId4">
            <a:alphaModFix/>
          </a:blip>
          <a:srcRect l="21576" t="8669" r="17725" b="10309"/>
          <a:stretch/>
        </p:blipFill>
        <p:spPr>
          <a:xfrm>
            <a:off x="5845175" y="1186641"/>
            <a:ext cx="711200" cy="712009"/>
          </a:xfrm>
          <a:prstGeom prst="rect">
            <a:avLst/>
          </a:prstGeom>
          <a:noFill/>
          <a:ln>
            <a:noFill/>
          </a:ln>
        </p:spPr>
      </p:pic>
      <p:sp>
        <p:nvSpPr>
          <p:cNvPr id="6" name="Google Shape;63;p13">
            <a:extLst>
              <a:ext uri="{FF2B5EF4-FFF2-40B4-BE49-F238E27FC236}">
                <a16:creationId xmlns:a16="http://schemas.microsoft.com/office/drawing/2014/main" id="{1623CDFA-8F2E-7D41-B368-1864352DFAEE}"/>
              </a:ext>
            </a:extLst>
          </p:cNvPr>
          <p:cNvSpPr txBox="1"/>
          <p:nvPr/>
        </p:nvSpPr>
        <p:spPr>
          <a:xfrm>
            <a:off x="2041554" y="70360"/>
            <a:ext cx="5983103" cy="5365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400" b="1" dirty="0">
                <a:solidFill>
                  <a:srgbClr val="002060"/>
                </a:solidFill>
                <a:latin typeface="Komet Black" panose="020B0A02030308090B04" pitchFamily="34" charset="77"/>
                <a:ea typeface="Calibri"/>
                <a:cs typeface="Calibri"/>
                <a:sym typeface="Calibri"/>
              </a:rPr>
              <a:t>Solution Building</a:t>
            </a:r>
            <a:endParaRPr sz="2400" b="1" dirty="0">
              <a:solidFill>
                <a:srgbClr val="002060"/>
              </a:solidFill>
              <a:latin typeface="Komet Black" panose="020B0A02030308090B04" pitchFamily="34" charset="77"/>
              <a:ea typeface="Calibri"/>
              <a:cs typeface="Calibri"/>
              <a:sym typeface="Calibri"/>
            </a:endParaRPr>
          </a:p>
        </p:txBody>
      </p:sp>
      <p:sp>
        <p:nvSpPr>
          <p:cNvPr id="7" name="TextBox 6">
            <a:extLst>
              <a:ext uri="{FF2B5EF4-FFF2-40B4-BE49-F238E27FC236}">
                <a16:creationId xmlns:a16="http://schemas.microsoft.com/office/drawing/2014/main" id="{47A99A7D-4E88-9D49-8C99-D7BEAFECF5F5}"/>
              </a:ext>
            </a:extLst>
          </p:cNvPr>
          <p:cNvSpPr txBox="1"/>
          <p:nvPr/>
        </p:nvSpPr>
        <p:spPr>
          <a:xfrm>
            <a:off x="2041554" y="717479"/>
            <a:ext cx="6745641" cy="523220"/>
          </a:xfrm>
          <a:prstGeom prst="rect">
            <a:avLst/>
          </a:prstGeom>
          <a:noFill/>
        </p:spPr>
        <p:txBody>
          <a:bodyPr wrap="square" rtlCol="0">
            <a:spAutoFit/>
          </a:bodyPr>
          <a:lstStyle/>
          <a:p>
            <a:r>
              <a:rPr lang="en-US" b="1" dirty="0"/>
              <a:t>8) Ask discovery and probing questions to provide a response or solutions to the customer’s inquiry.</a:t>
            </a:r>
          </a:p>
        </p:txBody>
      </p:sp>
      <p:sp>
        <p:nvSpPr>
          <p:cNvPr id="8" name="TextBox 7">
            <a:extLst>
              <a:ext uri="{FF2B5EF4-FFF2-40B4-BE49-F238E27FC236}">
                <a16:creationId xmlns:a16="http://schemas.microsoft.com/office/drawing/2014/main" id="{5B8FE66E-7254-474E-9246-4D9A97811BC8}"/>
              </a:ext>
            </a:extLst>
          </p:cNvPr>
          <p:cNvSpPr txBox="1"/>
          <p:nvPr/>
        </p:nvSpPr>
        <p:spPr>
          <a:xfrm>
            <a:off x="2161146" y="1319999"/>
            <a:ext cx="3431228" cy="646331"/>
          </a:xfrm>
          <a:prstGeom prst="rect">
            <a:avLst/>
          </a:prstGeom>
          <a:noFill/>
        </p:spPr>
        <p:txBody>
          <a:bodyPr wrap="square" rtlCol="0">
            <a:spAutoFit/>
          </a:bodyPr>
          <a:lstStyle/>
          <a:p>
            <a:pPr marL="171450" indent="-171450">
              <a:buFontTx/>
              <a:buChar char="-"/>
            </a:pPr>
            <a:r>
              <a:rPr lang="en-US" sz="1200" dirty="0"/>
              <a:t>Is this issue happening on all your devices?</a:t>
            </a:r>
          </a:p>
          <a:p>
            <a:pPr marL="171450" indent="-171450">
              <a:buFontTx/>
              <a:buChar char="-"/>
            </a:pPr>
            <a:r>
              <a:rPr lang="en-US" sz="1200" dirty="0"/>
              <a:t>When did you make the payment?</a:t>
            </a:r>
          </a:p>
          <a:p>
            <a:pPr marL="171450" indent="-171450">
              <a:buFontTx/>
              <a:buChar char="-"/>
            </a:pPr>
            <a:r>
              <a:rPr lang="en-US" sz="1200" dirty="0"/>
              <a:t>Is there any lights on the modem?</a:t>
            </a:r>
          </a:p>
        </p:txBody>
      </p:sp>
      <p:sp>
        <p:nvSpPr>
          <p:cNvPr id="9" name="TextBox 8">
            <a:extLst>
              <a:ext uri="{FF2B5EF4-FFF2-40B4-BE49-F238E27FC236}">
                <a16:creationId xmlns:a16="http://schemas.microsoft.com/office/drawing/2014/main" id="{B4504AE7-3068-AE4C-8E78-C05EABC49C7D}"/>
              </a:ext>
            </a:extLst>
          </p:cNvPr>
          <p:cNvSpPr txBox="1"/>
          <p:nvPr/>
        </p:nvSpPr>
        <p:spPr>
          <a:xfrm>
            <a:off x="2041554" y="2461244"/>
            <a:ext cx="6745641" cy="523220"/>
          </a:xfrm>
          <a:prstGeom prst="rect">
            <a:avLst/>
          </a:prstGeom>
          <a:noFill/>
        </p:spPr>
        <p:txBody>
          <a:bodyPr wrap="square" rtlCol="0">
            <a:spAutoFit/>
          </a:bodyPr>
          <a:lstStyle/>
          <a:p>
            <a:r>
              <a:rPr lang="en-US" b="1" dirty="0"/>
              <a:t>9) Use all available tools and resources to arrive at a personalized solution for the customer when applicable.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BF91363D-504A-B442-8D80-08475200DF5B}"/>
              </a:ext>
            </a:extLst>
          </p:cNvPr>
          <p:cNvPicPr>
            <a:picLocks noChangeAspect="1"/>
          </p:cNvPicPr>
          <p:nvPr/>
        </p:nvPicPr>
        <p:blipFill>
          <a:blip r:embed="rId2"/>
          <a:stretch>
            <a:fillRect/>
          </a:stretch>
        </p:blipFill>
        <p:spPr>
          <a:xfrm>
            <a:off x="-141033" y="-13062"/>
            <a:ext cx="9426066" cy="5302162"/>
          </a:xfrm>
          <a:prstGeom prst="rect">
            <a:avLst/>
          </a:prstGeom>
        </p:spPr>
      </p:pic>
      <p:sp>
        <p:nvSpPr>
          <p:cNvPr id="5" name="TextBox 4">
            <a:extLst>
              <a:ext uri="{FF2B5EF4-FFF2-40B4-BE49-F238E27FC236}">
                <a16:creationId xmlns:a16="http://schemas.microsoft.com/office/drawing/2014/main" id="{D4EBDAD8-17B5-CB44-8757-782AB1458FD2}"/>
              </a:ext>
            </a:extLst>
          </p:cNvPr>
          <p:cNvSpPr txBox="1"/>
          <p:nvPr/>
        </p:nvSpPr>
        <p:spPr>
          <a:xfrm>
            <a:off x="1999513" y="538803"/>
            <a:ext cx="6745641" cy="523220"/>
          </a:xfrm>
          <a:prstGeom prst="rect">
            <a:avLst/>
          </a:prstGeom>
          <a:noFill/>
        </p:spPr>
        <p:txBody>
          <a:bodyPr wrap="square" rtlCol="0">
            <a:spAutoFit/>
          </a:bodyPr>
          <a:lstStyle/>
          <a:p>
            <a:r>
              <a:rPr lang="en-US" b="1" dirty="0"/>
              <a:t>10) Address all questions and concerns, provide the proper resolution and information.</a:t>
            </a:r>
          </a:p>
        </p:txBody>
      </p:sp>
      <p:sp>
        <p:nvSpPr>
          <p:cNvPr id="6" name="TextBox 5">
            <a:extLst>
              <a:ext uri="{FF2B5EF4-FFF2-40B4-BE49-F238E27FC236}">
                <a16:creationId xmlns:a16="http://schemas.microsoft.com/office/drawing/2014/main" id="{3B792693-CE49-D44D-AF98-8424D5F4E471}"/>
              </a:ext>
            </a:extLst>
          </p:cNvPr>
          <p:cNvSpPr txBox="1"/>
          <p:nvPr/>
        </p:nvSpPr>
        <p:spPr>
          <a:xfrm>
            <a:off x="2181753" y="1062023"/>
            <a:ext cx="6437297" cy="1015663"/>
          </a:xfrm>
          <a:prstGeom prst="rect">
            <a:avLst/>
          </a:prstGeom>
          <a:noFill/>
        </p:spPr>
        <p:txBody>
          <a:bodyPr wrap="square" rtlCol="0">
            <a:spAutoFit/>
          </a:bodyPr>
          <a:lstStyle/>
          <a:p>
            <a:r>
              <a:rPr lang="en-US" sz="1200" dirty="0"/>
              <a:t>Properly address all questions that the customer brings up and provide best possible solution. </a:t>
            </a:r>
            <a:r>
              <a:rPr lang="en-US" sz="1200" dirty="0" err="1"/>
              <a:t>E.g</a:t>
            </a:r>
            <a:r>
              <a:rPr lang="en-US" sz="1200" dirty="0"/>
              <a:t>:</a:t>
            </a:r>
          </a:p>
          <a:p>
            <a:endParaRPr lang="en-US" sz="1200" dirty="0"/>
          </a:p>
          <a:p>
            <a:r>
              <a:rPr lang="en-US" sz="1200" i="1" dirty="0"/>
              <a:t>- If the customer have a billing inquiry, wants to reset an ID password and is missing channels from the TV service, you need to bring a solution for all of them.</a:t>
            </a:r>
          </a:p>
        </p:txBody>
      </p:sp>
      <p:sp>
        <p:nvSpPr>
          <p:cNvPr id="7" name="TextBox 6">
            <a:extLst>
              <a:ext uri="{FF2B5EF4-FFF2-40B4-BE49-F238E27FC236}">
                <a16:creationId xmlns:a16="http://schemas.microsoft.com/office/drawing/2014/main" id="{EB308319-A5B7-8345-92C8-46C11523C87D}"/>
              </a:ext>
            </a:extLst>
          </p:cNvPr>
          <p:cNvSpPr txBox="1"/>
          <p:nvPr/>
        </p:nvSpPr>
        <p:spPr>
          <a:xfrm>
            <a:off x="1999513" y="2405148"/>
            <a:ext cx="6745641" cy="307777"/>
          </a:xfrm>
          <a:prstGeom prst="rect">
            <a:avLst/>
          </a:prstGeom>
          <a:noFill/>
        </p:spPr>
        <p:txBody>
          <a:bodyPr wrap="square" rtlCol="0">
            <a:spAutoFit/>
          </a:bodyPr>
          <a:lstStyle/>
          <a:p>
            <a:r>
              <a:rPr lang="en-US" b="1" dirty="0"/>
              <a:t>11) Provide assurance statements, promoting the value of the service.</a:t>
            </a:r>
          </a:p>
        </p:txBody>
      </p:sp>
      <p:sp>
        <p:nvSpPr>
          <p:cNvPr id="8" name="TextBox 7">
            <a:extLst>
              <a:ext uri="{FF2B5EF4-FFF2-40B4-BE49-F238E27FC236}">
                <a16:creationId xmlns:a16="http://schemas.microsoft.com/office/drawing/2014/main" id="{D00E9702-FAA3-FF48-B1E9-6DCC3E351FB1}"/>
              </a:ext>
            </a:extLst>
          </p:cNvPr>
          <p:cNvSpPr txBox="1"/>
          <p:nvPr/>
        </p:nvSpPr>
        <p:spPr>
          <a:xfrm>
            <a:off x="2181753" y="2823267"/>
            <a:ext cx="6437297" cy="1015663"/>
          </a:xfrm>
          <a:prstGeom prst="rect">
            <a:avLst/>
          </a:prstGeom>
          <a:noFill/>
        </p:spPr>
        <p:txBody>
          <a:bodyPr wrap="square" rtlCol="0">
            <a:spAutoFit/>
          </a:bodyPr>
          <a:lstStyle/>
          <a:p>
            <a:r>
              <a:rPr lang="en-US" sz="1200" dirty="0"/>
              <a:t>Properly assurance statements promoting the value of the service in order to avoid the customer to disconnect the account. </a:t>
            </a:r>
            <a:r>
              <a:rPr lang="en-US" sz="1200" dirty="0" err="1"/>
              <a:t>Eg</a:t>
            </a:r>
            <a:r>
              <a:rPr lang="en-US" sz="1200" dirty="0"/>
              <a:t>:</a:t>
            </a:r>
          </a:p>
          <a:p>
            <a:endParaRPr lang="en-US" sz="1200" dirty="0"/>
          </a:p>
          <a:p>
            <a:r>
              <a:rPr lang="en-US" sz="1200" i="1" dirty="0"/>
              <a:t>- If the customer wants to disconnect the internet service, let him/her know about our over 2 million hotspots available over US with free WIFI.</a:t>
            </a:r>
          </a:p>
        </p:txBody>
      </p:sp>
    </p:spTree>
    <p:extLst>
      <p:ext uri="{BB962C8B-B14F-4D97-AF65-F5344CB8AC3E}">
        <p14:creationId xmlns:p14="http://schemas.microsoft.com/office/powerpoint/2010/main" val="2543291931"/>
      </p:ext>
    </p:extLst>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1012</Words>
  <Application>Microsoft Office PowerPoint</Application>
  <PresentationFormat>On-screen Show (16:9)</PresentationFormat>
  <Paragraphs>76</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Economica</vt:lpstr>
      <vt:lpstr>Open Sans</vt:lpstr>
      <vt:lpstr>Komet Black</vt:lpstr>
      <vt:lpstr>Wingdings</vt:lpstr>
      <vt:lpstr>Arial</vt:lpstr>
      <vt:lpstr>Luxe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dc:creator>
  <cp:lastModifiedBy>Ani Tavarez</cp:lastModifiedBy>
  <cp:revision>51</cp:revision>
  <dcterms:modified xsi:type="dcterms:W3CDTF">2020-08-10T16:22:35Z</dcterms:modified>
</cp:coreProperties>
</file>